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6"/>
  </p:notesMasterIdLst>
  <p:handoutMasterIdLst>
    <p:handoutMasterId r:id="rId27"/>
  </p:handoutMasterIdLst>
  <p:sldIdLst>
    <p:sldId id="256" r:id="rId2"/>
    <p:sldId id="259" r:id="rId3"/>
    <p:sldId id="260" r:id="rId4"/>
    <p:sldId id="263" r:id="rId5"/>
    <p:sldId id="264" r:id="rId6"/>
    <p:sldId id="285" r:id="rId7"/>
    <p:sldId id="262" r:id="rId8"/>
    <p:sldId id="273" r:id="rId9"/>
    <p:sldId id="265" r:id="rId10"/>
    <p:sldId id="274" r:id="rId11"/>
    <p:sldId id="295" r:id="rId12"/>
    <p:sldId id="296" r:id="rId13"/>
    <p:sldId id="281" r:id="rId14"/>
    <p:sldId id="283" r:id="rId15"/>
    <p:sldId id="271" r:id="rId16"/>
    <p:sldId id="268" r:id="rId17"/>
    <p:sldId id="267" r:id="rId18"/>
    <p:sldId id="270" r:id="rId19"/>
    <p:sldId id="294" r:id="rId20"/>
    <p:sldId id="292" r:id="rId21"/>
    <p:sldId id="293" r:id="rId22"/>
    <p:sldId id="288" r:id="rId23"/>
    <p:sldId id="275" r:id="rId24"/>
    <p:sldId id="284"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C4FF44E-5215-4BC9-BBC7-AB7D87150731}">
          <p14:sldIdLst>
            <p14:sldId id="256"/>
            <p14:sldId id="259"/>
            <p14:sldId id="260"/>
            <p14:sldId id="263"/>
          </p14:sldIdLst>
        </p14:section>
        <p14:section name="Untitled Section" id="{1B838D72-1982-4193-A4B2-8D2619BD9A14}">
          <p14:sldIdLst>
            <p14:sldId id="264"/>
            <p14:sldId id="285"/>
            <p14:sldId id="262"/>
            <p14:sldId id="273"/>
            <p14:sldId id="265"/>
            <p14:sldId id="274"/>
            <p14:sldId id="295"/>
            <p14:sldId id="296"/>
            <p14:sldId id="281"/>
            <p14:sldId id="283"/>
            <p14:sldId id="271"/>
            <p14:sldId id="268"/>
            <p14:sldId id="267"/>
            <p14:sldId id="270"/>
            <p14:sldId id="294"/>
            <p14:sldId id="292"/>
            <p14:sldId id="293"/>
            <p14:sldId id="288"/>
            <p14:sldId id="275"/>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1"/>
    <a:srgbClr val="FFFF99"/>
    <a:srgbClr val="0079A4"/>
    <a:srgbClr val="7A240C"/>
    <a:srgbClr val="E1FBDD"/>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7" autoAdjust="0"/>
    <p:restoredTop sz="55039" autoAdjust="0"/>
  </p:normalViewPr>
  <p:slideViewPr>
    <p:cSldViewPr snapToGrid="0">
      <p:cViewPr varScale="1">
        <p:scale>
          <a:sx n="49" d="100"/>
          <a:sy n="49" d="100"/>
        </p:scale>
        <p:origin x="2045" y="53"/>
      </p:cViewPr>
      <p:guideLst/>
    </p:cSldViewPr>
  </p:slideViewPr>
  <p:notesTextViewPr>
    <p:cViewPr>
      <p:scale>
        <a:sx n="1" d="1"/>
        <a:sy n="1" d="1"/>
      </p:scale>
      <p:origin x="0" y="0"/>
    </p:cViewPr>
  </p:notesTextViewPr>
  <p:sorterViewPr>
    <p:cViewPr>
      <p:scale>
        <a:sx n="100" d="100"/>
        <a:sy n="100" d="100"/>
      </p:scale>
      <p:origin x="0" y="-2050"/>
    </p:cViewPr>
  </p:sorterViewPr>
  <p:notesViewPr>
    <p:cSldViewPr snapToGrid="0">
      <p:cViewPr varScale="1">
        <p:scale>
          <a:sx n="68" d="100"/>
          <a:sy n="68" d="100"/>
        </p:scale>
        <p:origin x="3101"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982B90-C2C3-4DB1-8228-16A2DBFDC71B}" type="doc">
      <dgm:prSet loTypeId="urn:microsoft.com/office/officeart/2005/8/layout/vProcess5" loCatId="process" qsTypeId="urn:microsoft.com/office/officeart/2005/8/quickstyle/3d1" qsCatId="3D" csTypeId="urn:microsoft.com/office/officeart/2005/8/colors/accent0_1" csCatId="mainScheme" phldr="1"/>
      <dgm:spPr/>
      <dgm:t>
        <a:bodyPr/>
        <a:lstStyle/>
        <a:p>
          <a:endParaRPr lang="en-US"/>
        </a:p>
      </dgm:t>
    </dgm:pt>
    <dgm:pt modelId="{52B913AC-67C6-49D1-B9DC-05C63ED9A321}">
      <dgm:prSet phldrT="[Text]" custT="1"/>
      <dgm:spPr>
        <a:solidFill>
          <a:schemeClr val="accent2">
            <a:lumMod val="20000"/>
            <a:lumOff val="80000"/>
          </a:schemeClr>
        </a:solidFill>
      </dgm:spPr>
      <dgm:t>
        <a:bodyPr/>
        <a:lstStyle/>
        <a:p>
          <a:pPr algn="l"/>
          <a:r>
            <a:rPr lang="en-US" sz="2400" b="1" u="sng" dirty="0" smtClean="0"/>
            <a:t>Stage 1</a:t>
          </a:r>
          <a:r>
            <a:rPr lang="en-US" sz="2400" b="1" u="none" dirty="0" smtClean="0"/>
            <a:t>:  </a:t>
          </a:r>
          <a:r>
            <a:rPr lang="en-US" sz="2400" b="1" dirty="0" smtClean="0"/>
            <a:t>Identify desired results</a:t>
          </a:r>
          <a:r>
            <a:rPr lang="en-US" sz="2100" dirty="0" smtClean="0"/>
            <a:t>	</a:t>
          </a:r>
          <a:endParaRPr lang="en-US" sz="2100" dirty="0"/>
        </a:p>
      </dgm:t>
    </dgm:pt>
    <dgm:pt modelId="{9C04F783-5951-4BF1-99E7-1F13239583A4}" type="parTrans" cxnId="{4638A01E-7A5A-4D54-90F9-BEF985562694}">
      <dgm:prSet/>
      <dgm:spPr/>
      <dgm:t>
        <a:bodyPr/>
        <a:lstStyle/>
        <a:p>
          <a:endParaRPr lang="en-US"/>
        </a:p>
      </dgm:t>
    </dgm:pt>
    <dgm:pt modelId="{7A4D4029-699D-4634-BB38-8B1F8C1E4597}" type="sibTrans" cxnId="{4638A01E-7A5A-4D54-90F9-BEF985562694}">
      <dgm:prSet/>
      <dgm:spPr>
        <a:solidFill>
          <a:schemeClr val="bg2">
            <a:lumMod val="20000"/>
            <a:lumOff val="80000"/>
            <a:alpha val="90000"/>
          </a:schemeClr>
        </a:solidFill>
      </dgm:spPr>
      <dgm:t>
        <a:bodyPr/>
        <a:lstStyle/>
        <a:p>
          <a:endParaRPr lang="en-US"/>
        </a:p>
      </dgm:t>
    </dgm:pt>
    <dgm:pt modelId="{5A721DCE-32FB-4D1D-94A2-C753338431F1}">
      <dgm:prSet phldrT="[Text]" custT="1"/>
      <dgm:spPr>
        <a:solidFill>
          <a:schemeClr val="accent5">
            <a:lumMod val="40000"/>
            <a:lumOff val="60000"/>
          </a:schemeClr>
        </a:solidFill>
      </dgm:spPr>
      <dgm:t>
        <a:bodyPr/>
        <a:lstStyle/>
        <a:p>
          <a:r>
            <a:rPr lang="en-US" sz="2400" b="1" u="sng" dirty="0" smtClean="0"/>
            <a:t>Stage 2</a:t>
          </a:r>
          <a:r>
            <a:rPr lang="en-US" sz="2400" b="1" dirty="0" smtClean="0"/>
            <a:t>:</a:t>
          </a:r>
        </a:p>
        <a:p>
          <a:r>
            <a:rPr lang="en-US" sz="2400" b="1" dirty="0" smtClean="0"/>
            <a:t> Determine acceptable evidence.</a:t>
          </a:r>
          <a:endParaRPr lang="en-US" sz="2400" b="1" dirty="0"/>
        </a:p>
      </dgm:t>
    </dgm:pt>
    <dgm:pt modelId="{2C4A6C9F-84C0-4044-8805-C6BF914D2211}" type="parTrans" cxnId="{6CD864DE-7DAE-4D7E-8135-FF8C8BDDD5E1}">
      <dgm:prSet/>
      <dgm:spPr/>
      <dgm:t>
        <a:bodyPr/>
        <a:lstStyle/>
        <a:p>
          <a:endParaRPr lang="en-US"/>
        </a:p>
      </dgm:t>
    </dgm:pt>
    <dgm:pt modelId="{905F03C4-5CE2-4C0D-80E5-3742A51DD613}" type="sibTrans" cxnId="{6CD864DE-7DAE-4D7E-8135-FF8C8BDDD5E1}">
      <dgm:prSet/>
      <dgm:spPr>
        <a:solidFill>
          <a:schemeClr val="bg2">
            <a:lumMod val="20000"/>
            <a:lumOff val="80000"/>
            <a:alpha val="90000"/>
          </a:schemeClr>
        </a:solidFill>
      </dgm:spPr>
      <dgm:t>
        <a:bodyPr/>
        <a:lstStyle/>
        <a:p>
          <a:endParaRPr lang="en-US"/>
        </a:p>
      </dgm:t>
    </dgm:pt>
    <dgm:pt modelId="{ED38F710-C3BF-417D-96BD-116B5629BE8F}">
      <dgm:prSet phldrT="[Text]" custT="1"/>
      <dgm:spPr>
        <a:solidFill>
          <a:schemeClr val="accent6">
            <a:lumMod val="40000"/>
            <a:lumOff val="60000"/>
          </a:schemeClr>
        </a:solidFill>
      </dgm:spPr>
      <dgm:t>
        <a:bodyPr/>
        <a:lstStyle/>
        <a:p>
          <a:r>
            <a:rPr lang="en-US" sz="2400" b="1" u="sng" dirty="0" smtClean="0"/>
            <a:t>Stage 3</a:t>
          </a:r>
          <a:r>
            <a:rPr lang="en-US" sz="2400" b="1" dirty="0" smtClean="0"/>
            <a:t>: </a:t>
          </a:r>
        </a:p>
        <a:p>
          <a:r>
            <a:rPr lang="en-US" sz="2400" b="1" dirty="0" smtClean="0"/>
            <a:t>Plan learning experiences &amp; instruction.</a:t>
          </a:r>
          <a:endParaRPr lang="en-US" sz="2400" b="1" dirty="0"/>
        </a:p>
      </dgm:t>
    </dgm:pt>
    <dgm:pt modelId="{9C68836F-FD0B-4BB1-A9F7-9CA97F10CF4F}" type="parTrans" cxnId="{CC07C912-5783-4135-8AAC-81085D19DA2C}">
      <dgm:prSet/>
      <dgm:spPr/>
      <dgm:t>
        <a:bodyPr/>
        <a:lstStyle/>
        <a:p>
          <a:endParaRPr lang="en-US"/>
        </a:p>
      </dgm:t>
    </dgm:pt>
    <dgm:pt modelId="{7FBA2A2D-0776-47D5-840E-0E05CF4DB6FE}" type="sibTrans" cxnId="{CC07C912-5783-4135-8AAC-81085D19DA2C}">
      <dgm:prSet/>
      <dgm:spPr/>
      <dgm:t>
        <a:bodyPr/>
        <a:lstStyle/>
        <a:p>
          <a:endParaRPr lang="en-US"/>
        </a:p>
      </dgm:t>
    </dgm:pt>
    <dgm:pt modelId="{92E447C6-5E79-4C7B-BAC4-BAD7D73EBD75}" type="pres">
      <dgm:prSet presAssocID="{EB982B90-C2C3-4DB1-8228-16A2DBFDC71B}" presName="outerComposite" presStyleCnt="0">
        <dgm:presLayoutVars>
          <dgm:chMax val="5"/>
          <dgm:dir/>
          <dgm:resizeHandles val="exact"/>
        </dgm:presLayoutVars>
      </dgm:prSet>
      <dgm:spPr/>
      <dgm:t>
        <a:bodyPr/>
        <a:lstStyle/>
        <a:p>
          <a:endParaRPr lang="en-US"/>
        </a:p>
      </dgm:t>
    </dgm:pt>
    <dgm:pt modelId="{5F7874C1-6957-4567-8ED8-0E165BA92D97}" type="pres">
      <dgm:prSet presAssocID="{EB982B90-C2C3-4DB1-8228-16A2DBFDC71B}" presName="dummyMaxCanvas" presStyleCnt="0">
        <dgm:presLayoutVars/>
      </dgm:prSet>
      <dgm:spPr/>
      <dgm:t>
        <a:bodyPr/>
        <a:lstStyle/>
        <a:p>
          <a:endParaRPr lang="en-US"/>
        </a:p>
      </dgm:t>
    </dgm:pt>
    <dgm:pt modelId="{8FC29457-146F-411C-A4D8-E42E0373DBEF}" type="pres">
      <dgm:prSet presAssocID="{EB982B90-C2C3-4DB1-8228-16A2DBFDC71B}" presName="ThreeNodes_1" presStyleLbl="node1" presStyleIdx="0" presStyleCnt="3" custLinFactNeighborX="-264" custLinFactNeighborY="1398">
        <dgm:presLayoutVars>
          <dgm:bulletEnabled val="1"/>
        </dgm:presLayoutVars>
      </dgm:prSet>
      <dgm:spPr/>
      <dgm:t>
        <a:bodyPr/>
        <a:lstStyle/>
        <a:p>
          <a:endParaRPr lang="en-US"/>
        </a:p>
      </dgm:t>
    </dgm:pt>
    <dgm:pt modelId="{FFABAC85-98E4-4A73-883C-2820A78CF24A}" type="pres">
      <dgm:prSet presAssocID="{EB982B90-C2C3-4DB1-8228-16A2DBFDC71B}" presName="ThreeNodes_2" presStyleLbl="node1" presStyleIdx="1" presStyleCnt="3">
        <dgm:presLayoutVars>
          <dgm:bulletEnabled val="1"/>
        </dgm:presLayoutVars>
      </dgm:prSet>
      <dgm:spPr/>
      <dgm:t>
        <a:bodyPr/>
        <a:lstStyle/>
        <a:p>
          <a:endParaRPr lang="en-US"/>
        </a:p>
      </dgm:t>
    </dgm:pt>
    <dgm:pt modelId="{A1539EEE-46F7-4900-8BFA-7EFDEA425D31}" type="pres">
      <dgm:prSet presAssocID="{EB982B90-C2C3-4DB1-8228-16A2DBFDC71B}" presName="ThreeNodes_3" presStyleLbl="node1" presStyleIdx="2" presStyleCnt="3">
        <dgm:presLayoutVars>
          <dgm:bulletEnabled val="1"/>
        </dgm:presLayoutVars>
      </dgm:prSet>
      <dgm:spPr/>
      <dgm:t>
        <a:bodyPr/>
        <a:lstStyle/>
        <a:p>
          <a:endParaRPr lang="en-US"/>
        </a:p>
      </dgm:t>
    </dgm:pt>
    <dgm:pt modelId="{75952670-D2BD-4043-B944-C3649427E78E}" type="pres">
      <dgm:prSet presAssocID="{EB982B90-C2C3-4DB1-8228-16A2DBFDC71B}" presName="ThreeConn_1-2" presStyleLbl="fgAccFollowNode1" presStyleIdx="0" presStyleCnt="2">
        <dgm:presLayoutVars>
          <dgm:bulletEnabled val="1"/>
        </dgm:presLayoutVars>
      </dgm:prSet>
      <dgm:spPr/>
      <dgm:t>
        <a:bodyPr/>
        <a:lstStyle/>
        <a:p>
          <a:endParaRPr lang="en-US"/>
        </a:p>
      </dgm:t>
    </dgm:pt>
    <dgm:pt modelId="{E2EA475F-09D4-4172-933C-A91B54E22D4A}" type="pres">
      <dgm:prSet presAssocID="{EB982B90-C2C3-4DB1-8228-16A2DBFDC71B}" presName="ThreeConn_2-3" presStyleLbl="fgAccFollowNode1" presStyleIdx="1" presStyleCnt="2">
        <dgm:presLayoutVars>
          <dgm:bulletEnabled val="1"/>
        </dgm:presLayoutVars>
      </dgm:prSet>
      <dgm:spPr/>
      <dgm:t>
        <a:bodyPr/>
        <a:lstStyle/>
        <a:p>
          <a:endParaRPr lang="en-US"/>
        </a:p>
      </dgm:t>
    </dgm:pt>
    <dgm:pt modelId="{EE4C1385-FD89-4CDB-A2A3-C440396AD123}" type="pres">
      <dgm:prSet presAssocID="{EB982B90-C2C3-4DB1-8228-16A2DBFDC71B}" presName="ThreeNodes_1_text" presStyleLbl="node1" presStyleIdx="2" presStyleCnt="3">
        <dgm:presLayoutVars>
          <dgm:bulletEnabled val="1"/>
        </dgm:presLayoutVars>
      </dgm:prSet>
      <dgm:spPr/>
      <dgm:t>
        <a:bodyPr/>
        <a:lstStyle/>
        <a:p>
          <a:endParaRPr lang="en-US"/>
        </a:p>
      </dgm:t>
    </dgm:pt>
    <dgm:pt modelId="{176F4FDA-627C-43C6-9093-E30FFF5D51D3}" type="pres">
      <dgm:prSet presAssocID="{EB982B90-C2C3-4DB1-8228-16A2DBFDC71B}" presName="ThreeNodes_2_text" presStyleLbl="node1" presStyleIdx="2" presStyleCnt="3">
        <dgm:presLayoutVars>
          <dgm:bulletEnabled val="1"/>
        </dgm:presLayoutVars>
      </dgm:prSet>
      <dgm:spPr/>
      <dgm:t>
        <a:bodyPr/>
        <a:lstStyle/>
        <a:p>
          <a:endParaRPr lang="en-US"/>
        </a:p>
      </dgm:t>
    </dgm:pt>
    <dgm:pt modelId="{D1F8BCBD-C31B-426F-94B9-48FC04F1E82B}" type="pres">
      <dgm:prSet presAssocID="{EB982B90-C2C3-4DB1-8228-16A2DBFDC71B}" presName="ThreeNodes_3_text" presStyleLbl="node1" presStyleIdx="2" presStyleCnt="3">
        <dgm:presLayoutVars>
          <dgm:bulletEnabled val="1"/>
        </dgm:presLayoutVars>
      </dgm:prSet>
      <dgm:spPr/>
      <dgm:t>
        <a:bodyPr/>
        <a:lstStyle/>
        <a:p>
          <a:endParaRPr lang="en-US"/>
        </a:p>
      </dgm:t>
    </dgm:pt>
  </dgm:ptLst>
  <dgm:cxnLst>
    <dgm:cxn modelId="{B26D211E-A119-4677-9F48-4AFE40889855}" type="presOf" srcId="{5A721DCE-32FB-4D1D-94A2-C753338431F1}" destId="{FFABAC85-98E4-4A73-883C-2820A78CF24A}" srcOrd="0" destOrd="0" presId="urn:microsoft.com/office/officeart/2005/8/layout/vProcess5"/>
    <dgm:cxn modelId="{2E14A0BC-62C1-4DBB-83B5-8018C21DCDB9}" type="presOf" srcId="{ED38F710-C3BF-417D-96BD-116B5629BE8F}" destId="{A1539EEE-46F7-4900-8BFA-7EFDEA425D31}" srcOrd="0" destOrd="0" presId="urn:microsoft.com/office/officeart/2005/8/layout/vProcess5"/>
    <dgm:cxn modelId="{31EA5268-577F-4A11-825F-1C4B73AA9268}" type="presOf" srcId="{52B913AC-67C6-49D1-B9DC-05C63ED9A321}" destId="{8FC29457-146F-411C-A4D8-E42E0373DBEF}" srcOrd="0" destOrd="0" presId="urn:microsoft.com/office/officeart/2005/8/layout/vProcess5"/>
    <dgm:cxn modelId="{F8C00BB2-E72F-42D0-A89F-A40E8760687E}" type="presOf" srcId="{5A721DCE-32FB-4D1D-94A2-C753338431F1}" destId="{176F4FDA-627C-43C6-9093-E30FFF5D51D3}" srcOrd="1" destOrd="0" presId="urn:microsoft.com/office/officeart/2005/8/layout/vProcess5"/>
    <dgm:cxn modelId="{4638A01E-7A5A-4D54-90F9-BEF985562694}" srcId="{EB982B90-C2C3-4DB1-8228-16A2DBFDC71B}" destId="{52B913AC-67C6-49D1-B9DC-05C63ED9A321}" srcOrd="0" destOrd="0" parTransId="{9C04F783-5951-4BF1-99E7-1F13239583A4}" sibTransId="{7A4D4029-699D-4634-BB38-8B1F8C1E4597}"/>
    <dgm:cxn modelId="{2BC092BC-1E67-4B67-8F90-6A8258C34711}" type="presOf" srcId="{ED38F710-C3BF-417D-96BD-116B5629BE8F}" destId="{D1F8BCBD-C31B-426F-94B9-48FC04F1E82B}" srcOrd="1" destOrd="0" presId="urn:microsoft.com/office/officeart/2005/8/layout/vProcess5"/>
    <dgm:cxn modelId="{6CD864DE-7DAE-4D7E-8135-FF8C8BDDD5E1}" srcId="{EB982B90-C2C3-4DB1-8228-16A2DBFDC71B}" destId="{5A721DCE-32FB-4D1D-94A2-C753338431F1}" srcOrd="1" destOrd="0" parTransId="{2C4A6C9F-84C0-4044-8805-C6BF914D2211}" sibTransId="{905F03C4-5CE2-4C0D-80E5-3742A51DD613}"/>
    <dgm:cxn modelId="{E2497D1C-1BDD-4455-9234-760FFA63771B}" type="presOf" srcId="{52B913AC-67C6-49D1-B9DC-05C63ED9A321}" destId="{EE4C1385-FD89-4CDB-A2A3-C440396AD123}" srcOrd="1" destOrd="0" presId="urn:microsoft.com/office/officeart/2005/8/layout/vProcess5"/>
    <dgm:cxn modelId="{6AC32C0B-C16C-4E6D-B7E3-73AEFD5B5708}" type="presOf" srcId="{EB982B90-C2C3-4DB1-8228-16A2DBFDC71B}" destId="{92E447C6-5E79-4C7B-BAC4-BAD7D73EBD75}" srcOrd="0" destOrd="0" presId="urn:microsoft.com/office/officeart/2005/8/layout/vProcess5"/>
    <dgm:cxn modelId="{4E1970DD-9BF3-466E-BF98-8EA918B2E464}" type="presOf" srcId="{7A4D4029-699D-4634-BB38-8B1F8C1E4597}" destId="{75952670-D2BD-4043-B944-C3649427E78E}" srcOrd="0" destOrd="0" presId="urn:microsoft.com/office/officeart/2005/8/layout/vProcess5"/>
    <dgm:cxn modelId="{CC07C912-5783-4135-8AAC-81085D19DA2C}" srcId="{EB982B90-C2C3-4DB1-8228-16A2DBFDC71B}" destId="{ED38F710-C3BF-417D-96BD-116B5629BE8F}" srcOrd="2" destOrd="0" parTransId="{9C68836F-FD0B-4BB1-A9F7-9CA97F10CF4F}" sibTransId="{7FBA2A2D-0776-47D5-840E-0E05CF4DB6FE}"/>
    <dgm:cxn modelId="{9ABF434D-A87D-44CB-A3DB-A2AEEE2A006D}" type="presOf" srcId="{905F03C4-5CE2-4C0D-80E5-3742A51DD613}" destId="{E2EA475F-09D4-4172-933C-A91B54E22D4A}" srcOrd="0" destOrd="0" presId="urn:microsoft.com/office/officeart/2005/8/layout/vProcess5"/>
    <dgm:cxn modelId="{F5A07644-A7B0-4B68-8842-87E37CCD5D12}" type="presParOf" srcId="{92E447C6-5E79-4C7B-BAC4-BAD7D73EBD75}" destId="{5F7874C1-6957-4567-8ED8-0E165BA92D97}" srcOrd="0" destOrd="0" presId="urn:microsoft.com/office/officeart/2005/8/layout/vProcess5"/>
    <dgm:cxn modelId="{CA624871-F0B2-425C-8AEB-7A583F5964A6}" type="presParOf" srcId="{92E447C6-5E79-4C7B-BAC4-BAD7D73EBD75}" destId="{8FC29457-146F-411C-A4D8-E42E0373DBEF}" srcOrd="1" destOrd="0" presId="urn:microsoft.com/office/officeart/2005/8/layout/vProcess5"/>
    <dgm:cxn modelId="{79193E82-BD59-4385-AD7E-CA1C907B65D1}" type="presParOf" srcId="{92E447C6-5E79-4C7B-BAC4-BAD7D73EBD75}" destId="{FFABAC85-98E4-4A73-883C-2820A78CF24A}" srcOrd="2" destOrd="0" presId="urn:microsoft.com/office/officeart/2005/8/layout/vProcess5"/>
    <dgm:cxn modelId="{4CAA1477-989D-4591-B08C-9238D5064E86}" type="presParOf" srcId="{92E447C6-5E79-4C7B-BAC4-BAD7D73EBD75}" destId="{A1539EEE-46F7-4900-8BFA-7EFDEA425D31}" srcOrd="3" destOrd="0" presId="urn:microsoft.com/office/officeart/2005/8/layout/vProcess5"/>
    <dgm:cxn modelId="{EBE3BA12-E5F9-491B-9A39-728EEA303C1D}" type="presParOf" srcId="{92E447C6-5E79-4C7B-BAC4-BAD7D73EBD75}" destId="{75952670-D2BD-4043-B944-C3649427E78E}" srcOrd="4" destOrd="0" presId="urn:microsoft.com/office/officeart/2005/8/layout/vProcess5"/>
    <dgm:cxn modelId="{E9B9B3BA-4CC5-422E-AD3F-1C395EF3AC29}" type="presParOf" srcId="{92E447C6-5E79-4C7B-BAC4-BAD7D73EBD75}" destId="{E2EA475F-09D4-4172-933C-A91B54E22D4A}" srcOrd="5" destOrd="0" presId="urn:microsoft.com/office/officeart/2005/8/layout/vProcess5"/>
    <dgm:cxn modelId="{4E891A76-97C1-4127-AF4E-88D3A7054A1C}" type="presParOf" srcId="{92E447C6-5E79-4C7B-BAC4-BAD7D73EBD75}" destId="{EE4C1385-FD89-4CDB-A2A3-C440396AD123}" srcOrd="6" destOrd="0" presId="urn:microsoft.com/office/officeart/2005/8/layout/vProcess5"/>
    <dgm:cxn modelId="{DD2894F6-8D8D-481D-84A5-7DDD75860827}" type="presParOf" srcId="{92E447C6-5E79-4C7B-BAC4-BAD7D73EBD75}" destId="{176F4FDA-627C-43C6-9093-E30FFF5D51D3}" srcOrd="7" destOrd="0" presId="urn:microsoft.com/office/officeart/2005/8/layout/vProcess5"/>
    <dgm:cxn modelId="{6386E6DE-7E6E-4053-9E47-5D23BFC3C8CB}" type="presParOf" srcId="{92E447C6-5E79-4C7B-BAC4-BAD7D73EBD75}" destId="{D1F8BCBD-C31B-426F-94B9-48FC04F1E82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29457-146F-411C-A4D8-E42E0373DBEF}">
      <dsp:nvSpPr>
        <dsp:cNvPr id="0" name=""/>
        <dsp:cNvSpPr/>
      </dsp:nvSpPr>
      <dsp:spPr>
        <a:xfrm>
          <a:off x="0" y="17257"/>
          <a:ext cx="7955711" cy="1234440"/>
        </a:xfrm>
        <a:prstGeom prst="roundRect">
          <a:avLst>
            <a:gd name="adj" fmla="val 10000"/>
          </a:avLst>
        </a:prstGeom>
        <a:solidFill>
          <a:schemeClr val="accent2">
            <a:lumMod val="20000"/>
            <a:lumOff val="80000"/>
          </a:schemeClr>
        </a:soli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u="sng" kern="1200" dirty="0" smtClean="0"/>
            <a:t>Stage 1</a:t>
          </a:r>
          <a:r>
            <a:rPr lang="en-US" sz="2400" b="1" u="none" kern="1200" dirty="0" smtClean="0"/>
            <a:t>:  </a:t>
          </a:r>
          <a:r>
            <a:rPr lang="en-US" sz="2400" b="1" kern="1200" dirty="0" smtClean="0"/>
            <a:t>Identify desired results</a:t>
          </a:r>
          <a:r>
            <a:rPr lang="en-US" sz="2100" kern="1200" dirty="0" smtClean="0"/>
            <a:t>	</a:t>
          </a:r>
          <a:endParaRPr lang="en-US" sz="2100" kern="1200" dirty="0"/>
        </a:p>
      </dsp:txBody>
      <dsp:txXfrm>
        <a:off x="36156" y="53413"/>
        <a:ext cx="6623653" cy="1162128"/>
      </dsp:txXfrm>
    </dsp:sp>
    <dsp:sp modelId="{FFABAC85-98E4-4A73-883C-2820A78CF24A}">
      <dsp:nvSpPr>
        <dsp:cNvPr id="0" name=""/>
        <dsp:cNvSpPr/>
      </dsp:nvSpPr>
      <dsp:spPr>
        <a:xfrm>
          <a:off x="701974" y="1440179"/>
          <a:ext cx="7955711" cy="1234440"/>
        </a:xfrm>
        <a:prstGeom prst="roundRect">
          <a:avLst>
            <a:gd name="adj" fmla="val 10000"/>
          </a:avLst>
        </a:prstGeom>
        <a:solidFill>
          <a:schemeClr val="accent5">
            <a:lumMod val="40000"/>
            <a:lumOff val="60000"/>
          </a:schemeClr>
        </a:soli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u="sng" kern="1200" dirty="0" smtClean="0"/>
            <a:t>Stage 2</a:t>
          </a:r>
          <a:r>
            <a:rPr lang="en-US" sz="2400" b="1" kern="1200" dirty="0" smtClean="0"/>
            <a:t>:</a:t>
          </a:r>
        </a:p>
        <a:p>
          <a:pPr lvl="0" algn="l" defTabSz="1066800">
            <a:lnSpc>
              <a:spcPct val="90000"/>
            </a:lnSpc>
            <a:spcBef>
              <a:spcPct val="0"/>
            </a:spcBef>
            <a:spcAft>
              <a:spcPct val="35000"/>
            </a:spcAft>
          </a:pPr>
          <a:r>
            <a:rPr lang="en-US" sz="2400" b="1" kern="1200" dirty="0" smtClean="0"/>
            <a:t> Determine acceptable evidence.</a:t>
          </a:r>
          <a:endParaRPr lang="en-US" sz="2400" b="1" kern="1200" dirty="0"/>
        </a:p>
      </dsp:txBody>
      <dsp:txXfrm>
        <a:off x="738130" y="1476335"/>
        <a:ext cx="6379039" cy="1162128"/>
      </dsp:txXfrm>
    </dsp:sp>
    <dsp:sp modelId="{A1539EEE-46F7-4900-8BFA-7EFDEA425D31}">
      <dsp:nvSpPr>
        <dsp:cNvPr id="0" name=""/>
        <dsp:cNvSpPr/>
      </dsp:nvSpPr>
      <dsp:spPr>
        <a:xfrm>
          <a:off x="1403949" y="2880359"/>
          <a:ext cx="7955711" cy="1234440"/>
        </a:xfrm>
        <a:prstGeom prst="roundRect">
          <a:avLst>
            <a:gd name="adj" fmla="val 10000"/>
          </a:avLst>
        </a:prstGeom>
        <a:solidFill>
          <a:schemeClr val="accent6">
            <a:lumMod val="40000"/>
            <a:lumOff val="60000"/>
          </a:schemeClr>
        </a:soli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u="sng" kern="1200" dirty="0" smtClean="0"/>
            <a:t>Stage 3</a:t>
          </a:r>
          <a:r>
            <a:rPr lang="en-US" sz="2400" b="1" kern="1200" dirty="0" smtClean="0"/>
            <a:t>: </a:t>
          </a:r>
        </a:p>
        <a:p>
          <a:pPr lvl="0" algn="l" defTabSz="1066800">
            <a:lnSpc>
              <a:spcPct val="90000"/>
            </a:lnSpc>
            <a:spcBef>
              <a:spcPct val="0"/>
            </a:spcBef>
            <a:spcAft>
              <a:spcPct val="35000"/>
            </a:spcAft>
          </a:pPr>
          <a:r>
            <a:rPr lang="en-US" sz="2400" b="1" kern="1200" dirty="0" smtClean="0"/>
            <a:t>Plan learning experiences &amp; instruction.</a:t>
          </a:r>
          <a:endParaRPr lang="en-US" sz="2400" b="1" kern="1200" dirty="0"/>
        </a:p>
      </dsp:txBody>
      <dsp:txXfrm>
        <a:off x="1440105" y="2916515"/>
        <a:ext cx="6379039" cy="1162128"/>
      </dsp:txXfrm>
    </dsp:sp>
    <dsp:sp modelId="{75952670-D2BD-4043-B944-C3649427E78E}">
      <dsp:nvSpPr>
        <dsp:cNvPr id="0" name=""/>
        <dsp:cNvSpPr/>
      </dsp:nvSpPr>
      <dsp:spPr>
        <a:xfrm>
          <a:off x="7153325" y="936117"/>
          <a:ext cx="802386" cy="802386"/>
        </a:xfrm>
        <a:prstGeom prst="downArrow">
          <a:avLst>
            <a:gd name="adj1" fmla="val 55000"/>
            <a:gd name="adj2" fmla="val 45000"/>
          </a:avLst>
        </a:prstGeom>
        <a:solidFill>
          <a:schemeClr val="bg2">
            <a:lumMod val="20000"/>
            <a:lumOff val="80000"/>
            <a:alpha val="90000"/>
          </a:schemeClr>
        </a:solidFill>
        <a:ln w="9525" cap="rnd" cmpd="sng" algn="ctr">
          <a:solidFill>
            <a:schemeClr val="dk1">
              <a:alpha val="9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333862" y="936117"/>
        <a:ext cx="441312" cy="603795"/>
      </dsp:txXfrm>
    </dsp:sp>
    <dsp:sp modelId="{E2EA475F-09D4-4172-933C-A91B54E22D4A}">
      <dsp:nvSpPr>
        <dsp:cNvPr id="0" name=""/>
        <dsp:cNvSpPr/>
      </dsp:nvSpPr>
      <dsp:spPr>
        <a:xfrm>
          <a:off x="7855300" y="2368067"/>
          <a:ext cx="802386" cy="802386"/>
        </a:xfrm>
        <a:prstGeom prst="downArrow">
          <a:avLst>
            <a:gd name="adj1" fmla="val 55000"/>
            <a:gd name="adj2" fmla="val 45000"/>
          </a:avLst>
        </a:prstGeom>
        <a:solidFill>
          <a:schemeClr val="bg2">
            <a:lumMod val="20000"/>
            <a:lumOff val="80000"/>
            <a:alpha val="90000"/>
          </a:schemeClr>
        </a:solidFill>
        <a:ln w="9525" cap="rnd" cmpd="sng" algn="ctr">
          <a:solidFill>
            <a:schemeClr val="dk1">
              <a:alpha val="9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035837" y="2368067"/>
        <a:ext cx="441312" cy="60379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FA0BD57-7D9B-48F8-BABC-1BA35DA90B42}" type="datetimeFigureOut">
              <a:rPr lang="en-US" smtClean="0"/>
              <a:t>3/30/2014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8DB377F-CACE-4B43-B14F-2F3D4CB7F63E}" type="slidenum">
              <a:rPr lang="en-US" smtClean="0"/>
              <a:t>‹#›</a:t>
            </a:fld>
            <a:endParaRPr lang="en-US"/>
          </a:p>
        </p:txBody>
      </p:sp>
    </p:spTree>
    <p:extLst>
      <p:ext uri="{BB962C8B-B14F-4D97-AF65-F5344CB8AC3E}">
        <p14:creationId xmlns:p14="http://schemas.microsoft.com/office/powerpoint/2010/main" val="3995946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F5275B-249C-48CD-975B-8D2143C3CA4A}" type="datetimeFigureOut">
              <a:rPr lang="en-US" smtClean="0"/>
              <a:t>3/30/2014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6A9386C-9F5F-4951-9BA4-36CE20286E38}" type="slidenum">
              <a:rPr lang="en-US" smtClean="0"/>
              <a:t>‹#›</a:t>
            </a:fld>
            <a:endParaRPr lang="en-US"/>
          </a:p>
        </p:txBody>
      </p:sp>
    </p:spTree>
    <p:extLst>
      <p:ext uri="{BB962C8B-B14F-4D97-AF65-F5344CB8AC3E}">
        <p14:creationId xmlns:p14="http://schemas.microsoft.com/office/powerpoint/2010/main" val="382227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66A9386C-9F5F-4951-9BA4-36CE20286E38}" type="slidenum">
              <a:rPr lang="en-US" smtClean="0"/>
              <a:t>1</a:t>
            </a:fld>
            <a:endParaRPr lang="en-US"/>
          </a:p>
        </p:txBody>
      </p:sp>
    </p:spTree>
    <p:extLst>
      <p:ext uri="{BB962C8B-B14F-4D97-AF65-F5344CB8AC3E}">
        <p14:creationId xmlns:p14="http://schemas.microsoft.com/office/powerpoint/2010/main" val="4094173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First, teachers and teams can decide the best way to organize their pacing for their use – Weekly – Monthly or Quarterly</a:t>
            </a:r>
          </a:p>
          <a:p>
            <a:r>
              <a:rPr lang="en-US" b="1" dirty="0" smtClean="0"/>
              <a:t>But……..</a:t>
            </a:r>
            <a:r>
              <a:rPr lang="en-US" b="1" baseline="0" dirty="0" smtClean="0"/>
              <a:t>Here are the items that we should see on the </a:t>
            </a:r>
            <a:r>
              <a:rPr lang="en-US" b="1" baseline="0" dirty="0" smtClean="0"/>
              <a:t>guides.</a:t>
            </a:r>
          </a:p>
          <a:p>
            <a:r>
              <a:rPr lang="en-US" b="1" baseline="0" dirty="0" smtClean="0"/>
              <a:t>This </a:t>
            </a:r>
            <a:r>
              <a:rPr lang="en-US" b="1" baseline="0" dirty="0" smtClean="0"/>
              <a:t>is not something that needs to be completed tomorrow or even next </a:t>
            </a:r>
            <a:r>
              <a:rPr lang="en-US" b="1" baseline="0" dirty="0" smtClean="0"/>
              <a:t>month.</a:t>
            </a:r>
          </a:p>
          <a:p>
            <a:r>
              <a:rPr lang="en-US" b="1" baseline="0" dirty="0" smtClean="0"/>
              <a:t>REMEMBER</a:t>
            </a:r>
            <a:r>
              <a:rPr lang="en-US" b="1" baseline="0" dirty="0" smtClean="0"/>
              <a:t>, this should be a fluid document that grows and changes as you evaluate resources and </a:t>
            </a:r>
            <a:r>
              <a:rPr lang="en-US" b="1" baseline="0" dirty="0" smtClean="0"/>
              <a:t>assessments</a:t>
            </a:r>
            <a:endParaRPr lang="en-US" b="1" baseline="0" dirty="0" smtClean="0"/>
          </a:p>
          <a:p>
            <a:r>
              <a:rPr lang="en-US" b="1" baseline="0" dirty="0" smtClean="0"/>
              <a:t>AND….. You will have all of the May Professional Development day to continue the work. </a:t>
            </a:r>
          </a:p>
          <a:p>
            <a:r>
              <a:rPr lang="en-US" b="1" baseline="0" dirty="0" smtClean="0"/>
              <a:t>We would like to see a framework of your pacing guide by the end of the school year. (1</a:t>
            </a:r>
            <a:r>
              <a:rPr lang="en-US" b="1" baseline="30000" dirty="0" smtClean="0"/>
              <a:t>st</a:t>
            </a:r>
            <a:r>
              <a:rPr lang="en-US" b="1" baseline="0" dirty="0" smtClean="0"/>
              <a:t> Quarter online)</a:t>
            </a:r>
          </a:p>
          <a:p>
            <a:r>
              <a:rPr lang="en-US" b="1" baseline="0" dirty="0" smtClean="0"/>
              <a:t>If you already have a Pacing guide – Take a look at how you can reorganize and add to your current document to meet the required elements.</a:t>
            </a:r>
          </a:p>
          <a:p>
            <a:endParaRPr lang="en-US" b="1" baseline="0" dirty="0" smtClean="0"/>
          </a:p>
          <a:p>
            <a:r>
              <a:rPr lang="en-US" b="1" baseline="0" dirty="0" smtClean="0"/>
              <a:t>STANDARDS are the  bases for all of </a:t>
            </a:r>
            <a:r>
              <a:rPr lang="en-US" b="1" baseline="0" dirty="0" smtClean="0"/>
              <a:t>our </a:t>
            </a:r>
            <a:r>
              <a:rPr lang="en-US" b="1" baseline="0" dirty="0" smtClean="0"/>
              <a:t>assessments.  </a:t>
            </a:r>
            <a:endParaRPr lang="en-US" b="1" baseline="0" dirty="0" smtClean="0"/>
          </a:p>
          <a:p>
            <a:r>
              <a:rPr lang="en-US" b="1" baseline="0" dirty="0" smtClean="0"/>
              <a:t>To see </a:t>
            </a:r>
            <a:r>
              <a:rPr lang="en-US" b="1" baseline="0" dirty="0" smtClean="0"/>
              <a:t>growth in all students we need to focus on teaching and tracking student progress toward the standards.  </a:t>
            </a:r>
            <a:endParaRPr lang="en-US" b="1" baseline="0" dirty="0" smtClean="0"/>
          </a:p>
          <a:p>
            <a:r>
              <a:rPr lang="en-US" b="1" baseline="0" dirty="0" smtClean="0"/>
              <a:t>A </a:t>
            </a:r>
            <a:r>
              <a:rPr lang="en-US" b="1" baseline="0" dirty="0" smtClean="0"/>
              <a:t>well organized pacing guide will be your best tool for this process.</a:t>
            </a:r>
          </a:p>
          <a:p>
            <a:endParaRPr lang="en-US" dirty="0"/>
          </a:p>
        </p:txBody>
      </p:sp>
      <p:sp>
        <p:nvSpPr>
          <p:cNvPr id="4" name="Slide Number Placeholder 3"/>
          <p:cNvSpPr>
            <a:spLocks noGrp="1"/>
          </p:cNvSpPr>
          <p:nvPr>
            <p:ph type="sldNum" sz="quarter" idx="10"/>
          </p:nvPr>
        </p:nvSpPr>
        <p:spPr/>
        <p:txBody>
          <a:bodyPr/>
          <a:lstStyle/>
          <a:p>
            <a:fld id="{66A9386C-9F5F-4951-9BA4-36CE20286E38}" type="slidenum">
              <a:rPr lang="en-US" smtClean="0"/>
              <a:t>10</a:t>
            </a:fld>
            <a:endParaRPr lang="en-US"/>
          </a:p>
        </p:txBody>
      </p:sp>
    </p:spTree>
    <p:extLst>
      <p:ext uri="{BB962C8B-B14F-4D97-AF65-F5344CB8AC3E}">
        <p14:creationId xmlns:p14="http://schemas.microsoft.com/office/powerpoint/2010/main" val="1800237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Here is an example of our former pacing guides. Basically they were used to make sure all the standards were covered.</a:t>
            </a:r>
            <a:endParaRPr lang="en-US" b="1" dirty="0"/>
          </a:p>
        </p:txBody>
      </p:sp>
      <p:sp>
        <p:nvSpPr>
          <p:cNvPr id="4" name="Slide Number Placeholder 3"/>
          <p:cNvSpPr>
            <a:spLocks noGrp="1"/>
          </p:cNvSpPr>
          <p:nvPr>
            <p:ph type="sldNum" sz="quarter" idx="10"/>
          </p:nvPr>
        </p:nvSpPr>
        <p:spPr/>
        <p:txBody>
          <a:bodyPr/>
          <a:lstStyle/>
          <a:p>
            <a:fld id="{66A9386C-9F5F-4951-9BA4-36CE20286E38}" type="slidenum">
              <a:rPr lang="en-US" smtClean="0"/>
              <a:t>11</a:t>
            </a:fld>
            <a:endParaRPr lang="en-US"/>
          </a:p>
        </p:txBody>
      </p:sp>
    </p:spTree>
    <p:extLst>
      <p:ext uri="{BB962C8B-B14F-4D97-AF65-F5344CB8AC3E}">
        <p14:creationId xmlns:p14="http://schemas.microsoft.com/office/powerpoint/2010/main" val="3795993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Here’s another</a:t>
            </a:r>
            <a:r>
              <a:rPr lang="en-US" b="1" baseline="0" dirty="0" smtClean="0"/>
              <a:t> “Thematic Unit” that we might be familiar using as well.  </a:t>
            </a:r>
          </a:p>
          <a:p>
            <a:r>
              <a:rPr lang="en-US" b="1" baseline="0" dirty="0" smtClean="0"/>
              <a:t>Was it created with the end in mind?  Probably not.</a:t>
            </a:r>
          </a:p>
          <a:p>
            <a:r>
              <a:rPr lang="en-US" b="1" baseline="0" dirty="0" smtClean="0"/>
              <a:t>Can this pacing guide be reorganized into a skills-based unit so the text is a resource?  Absolutely!</a:t>
            </a:r>
          </a:p>
          <a:p>
            <a:r>
              <a:rPr lang="en-US" b="1" baseline="0" dirty="0" smtClean="0"/>
              <a:t>What is it missing?  </a:t>
            </a:r>
          </a:p>
          <a:p>
            <a:r>
              <a:rPr lang="en-US" b="1" baseline="0" dirty="0" smtClean="0"/>
              <a:t>Skill-based, Standards, Authentic Assessment, overall it is missing a purpose.</a:t>
            </a:r>
          </a:p>
          <a:p>
            <a:r>
              <a:rPr lang="en-US" b="1" baseline="0" dirty="0" smtClean="0"/>
              <a:t>It talks about a big idea, but that idea is NOT addressed.</a:t>
            </a:r>
            <a:endParaRPr lang="en-US" b="1" dirty="0"/>
          </a:p>
        </p:txBody>
      </p:sp>
      <p:sp>
        <p:nvSpPr>
          <p:cNvPr id="4" name="Slide Number Placeholder 3"/>
          <p:cNvSpPr>
            <a:spLocks noGrp="1"/>
          </p:cNvSpPr>
          <p:nvPr>
            <p:ph type="sldNum" sz="quarter" idx="10"/>
          </p:nvPr>
        </p:nvSpPr>
        <p:spPr/>
        <p:txBody>
          <a:bodyPr/>
          <a:lstStyle/>
          <a:p>
            <a:fld id="{66A9386C-9F5F-4951-9BA4-36CE20286E38}" type="slidenum">
              <a:rPr lang="en-US" smtClean="0"/>
              <a:t>12</a:t>
            </a:fld>
            <a:endParaRPr lang="en-US"/>
          </a:p>
        </p:txBody>
      </p:sp>
    </p:spTree>
    <p:extLst>
      <p:ext uri="{BB962C8B-B14F-4D97-AF65-F5344CB8AC3E}">
        <p14:creationId xmlns:p14="http://schemas.microsoft.com/office/powerpoint/2010/main" val="917923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Be</a:t>
            </a:r>
            <a:r>
              <a:rPr lang="en-US" b="1" baseline="0" dirty="0" smtClean="0"/>
              <a:t> careful - </a:t>
            </a:r>
            <a:r>
              <a:rPr lang="en-US" b="1" dirty="0" smtClean="0"/>
              <a:t>There</a:t>
            </a:r>
            <a:r>
              <a:rPr lang="en-US" b="1" baseline="0" dirty="0" smtClean="0"/>
              <a:t> </a:t>
            </a:r>
            <a:r>
              <a:rPr lang="en-US" b="1" baseline="0" dirty="0" smtClean="0"/>
              <a:t>are </a:t>
            </a:r>
            <a:r>
              <a:rPr lang="en-US" b="1" baseline="0" dirty="0" smtClean="0"/>
              <a:t>lots </a:t>
            </a:r>
            <a:r>
              <a:rPr lang="en-US" b="1" baseline="0" dirty="0" smtClean="0"/>
              <a:t>of pacing guide and units out </a:t>
            </a:r>
            <a:r>
              <a:rPr lang="en-US" b="1" baseline="0" dirty="0" smtClean="0"/>
              <a:t>there on the Web to look at as you begin refining your document</a:t>
            </a:r>
          </a:p>
          <a:p>
            <a:r>
              <a:rPr lang="en-US" b="1" baseline="0" dirty="0" smtClean="0"/>
              <a:t>Here is an English 9 (Unit as a glance)  This is an example of something that is too broad.  </a:t>
            </a:r>
          </a:p>
          <a:p>
            <a:r>
              <a:rPr lang="en-US" b="1" baseline="0" dirty="0" smtClean="0"/>
              <a:t>It is not really a pacing guide.</a:t>
            </a:r>
            <a:endParaRPr lang="en-US" b="1" dirty="0"/>
          </a:p>
        </p:txBody>
      </p:sp>
      <p:sp>
        <p:nvSpPr>
          <p:cNvPr id="4" name="Slide Number Placeholder 3"/>
          <p:cNvSpPr>
            <a:spLocks noGrp="1"/>
          </p:cNvSpPr>
          <p:nvPr>
            <p:ph type="sldNum" sz="quarter" idx="10"/>
          </p:nvPr>
        </p:nvSpPr>
        <p:spPr/>
        <p:txBody>
          <a:bodyPr/>
          <a:lstStyle/>
          <a:p>
            <a:fld id="{66A9386C-9F5F-4951-9BA4-36CE20286E38}" type="slidenum">
              <a:rPr lang="en-US" smtClean="0"/>
              <a:t>13</a:t>
            </a:fld>
            <a:endParaRPr lang="en-US"/>
          </a:p>
        </p:txBody>
      </p:sp>
    </p:spTree>
    <p:extLst>
      <p:ext uri="{BB962C8B-B14F-4D97-AF65-F5344CB8AC3E}">
        <p14:creationId xmlns:p14="http://schemas.microsoft.com/office/powerpoint/2010/main" val="650780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Here</a:t>
            </a:r>
            <a:r>
              <a:rPr lang="en-US" b="1" baseline="0" dirty="0" smtClean="0"/>
              <a:t> is another example of a great tool that is NOT really a pacing guide but a map or weekly summery for a second grade team.</a:t>
            </a:r>
          </a:p>
          <a:p>
            <a:r>
              <a:rPr lang="en-US" b="1" baseline="0" dirty="0" smtClean="0"/>
              <a:t>Great Idea, but not really a pacing guide. </a:t>
            </a:r>
          </a:p>
          <a:p>
            <a:endParaRPr lang="en-US" b="1" baseline="0" dirty="0" smtClean="0"/>
          </a:p>
          <a:p>
            <a:r>
              <a:rPr lang="en-US" b="1" baseline="0" dirty="0" smtClean="0"/>
              <a:t>Lets look at some examples of Pacing Guides created with the end in mind,</a:t>
            </a:r>
            <a:endParaRPr lang="en-US" b="1" dirty="0"/>
          </a:p>
        </p:txBody>
      </p:sp>
      <p:sp>
        <p:nvSpPr>
          <p:cNvPr id="4" name="Slide Number Placeholder 3"/>
          <p:cNvSpPr>
            <a:spLocks noGrp="1"/>
          </p:cNvSpPr>
          <p:nvPr>
            <p:ph type="sldNum" sz="quarter" idx="10"/>
          </p:nvPr>
        </p:nvSpPr>
        <p:spPr/>
        <p:txBody>
          <a:bodyPr/>
          <a:lstStyle/>
          <a:p>
            <a:fld id="{66A9386C-9F5F-4951-9BA4-36CE20286E38}" type="slidenum">
              <a:rPr lang="en-US" smtClean="0"/>
              <a:t>14</a:t>
            </a:fld>
            <a:endParaRPr lang="en-US"/>
          </a:p>
        </p:txBody>
      </p:sp>
    </p:spTree>
    <p:extLst>
      <p:ext uri="{BB962C8B-B14F-4D97-AF65-F5344CB8AC3E}">
        <p14:creationId xmlns:p14="http://schemas.microsoft.com/office/powerpoint/2010/main" val="1008670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example, as well as the</a:t>
            </a:r>
            <a:r>
              <a:rPr lang="en-US" b="1" baseline="0" dirty="0" smtClean="0"/>
              <a:t> next few we will look at touch on the majority of the guidelines that we would like to see in our pacing guides at Northridge.</a:t>
            </a:r>
          </a:p>
          <a:p>
            <a:r>
              <a:rPr lang="en-US" b="1" baseline="0" dirty="0" smtClean="0"/>
              <a:t>This one</a:t>
            </a:r>
            <a:r>
              <a:rPr lang="en-US" b="1" dirty="0" smtClean="0"/>
              <a:t> is</a:t>
            </a:r>
            <a:r>
              <a:rPr lang="en-US" b="1" baseline="0" dirty="0" smtClean="0"/>
              <a:t> from the New York Department of Education – It demonstrates Pacing by quarter</a:t>
            </a:r>
          </a:p>
          <a:p>
            <a:r>
              <a:rPr lang="en-US" b="1" baseline="0" dirty="0" smtClean="0"/>
              <a:t>It is difficult to read on the </a:t>
            </a:r>
            <a:r>
              <a:rPr lang="en-US" b="1" baseline="0" dirty="0" smtClean="0"/>
              <a:t>PowerPoint</a:t>
            </a:r>
            <a:r>
              <a:rPr lang="en-US" b="1" baseline="0" dirty="0" smtClean="0"/>
              <a:t>,  but certainly touches on all of the important parts of a pacing guide</a:t>
            </a:r>
          </a:p>
          <a:p>
            <a:r>
              <a:rPr lang="en-US" b="1" baseline="0" dirty="0" smtClean="0"/>
              <a:t>Standards, Essential question, content, skills, Instructional Resources and Assessment</a:t>
            </a:r>
          </a:p>
          <a:p>
            <a:endParaRPr lang="en-US" b="1" baseline="0" dirty="0" smtClean="0"/>
          </a:p>
          <a:p>
            <a:endParaRPr lang="en-US" b="1" baseline="0" dirty="0" smtClean="0"/>
          </a:p>
        </p:txBody>
      </p:sp>
      <p:sp>
        <p:nvSpPr>
          <p:cNvPr id="4" name="Slide Number Placeholder 3"/>
          <p:cNvSpPr>
            <a:spLocks noGrp="1"/>
          </p:cNvSpPr>
          <p:nvPr>
            <p:ph type="sldNum" sz="quarter" idx="10"/>
          </p:nvPr>
        </p:nvSpPr>
        <p:spPr/>
        <p:txBody>
          <a:bodyPr/>
          <a:lstStyle/>
          <a:p>
            <a:fld id="{66A9386C-9F5F-4951-9BA4-36CE20286E38}" type="slidenum">
              <a:rPr lang="en-US" smtClean="0"/>
              <a:t>15</a:t>
            </a:fld>
            <a:endParaRPr lang="en-US"/>
          </a:p>
        </p:txBody>
      </p:sp>
    </p:spTree>
    <p:extLst>
      <p:ext uri="{BB962C8B-B14F-4D97-AF65-F5344CB8AC3E}">
        <p14:creationId xmlns:p14="http://schemas.microsoft.com/office/powerpoint/2010/main" val="71644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Here is an example of a Pacing Guide</a:t>
            </a:r>
            <a:r>
              <a:rPr lang="en-US" b="1" baseline="0" dirty="0" smtClean="0"/>
              <a:t> by Month (this is  a 10</a:t>
            </a:r>
            <a:r>
              <a:rPr lang="en-US" b="1" baseline="30000" dirty="0" smtClean="0"/>
              <a:t>th</a:t>
            </a:r>
            <a:r>
              <a:rPr lang="en-US" b="1" baseline="0" dirty="0" smtClean="0"/>
              <a:t> Grade ELA pacing guide)</a:t>
            </a:r>
          </a:p>
          <a:p>
            <a:r>
              <a:rPr lang="en-US" b="1" baseline="0" dirty="0" smtClean="0"/>
              <a:t>You can see that it focuses on a Theme (War in our Lives) and there are 2 essential questions surrounding the theme:</a:t>
            </a:r>
          </a:p>
          <a:p>
            <a:pPr marL="232943" indent="-232943">
              <a:buAutoNum type="arabicPeriod"/>
            </a:pPr>
            <a:r>
              <a:rPr lang="en-US" b="1" baseline="0" dirty="0" smtClean="0"/>
              <a:t>Does war influence the way we live?  AND  What are the effects of WAR on the individual and society?  </a:t>
            </a:r>
          </a:p>
          <a:p>
            <a:pPr marL="232943" indent="-232943">
              <a:buAutoNum type="arabicPeriod"/>
            </a:pPr>
            <a:r>
              <a:rPr lang="en-US" b="1" baseline="0" dirty="0" smtClean="0"/>
              <a:t>It looks like this unit may have been planned with the Social Studies teacher which is another way of immersing students into a topic between classes.</a:t>
            </a:r>
          </a:p>
          <a:p>
            <a:pPr marL="232943" indent="-232943">
              <a:buAutoNum type="arabicPeriod"/>
            </a:pPr>
            <a:r>
              <a:rPr lang="en-US" b="1" baseline="0" dirty="0" smtClean="0"/>
              <a:t>The Skills on this pacing align with the standards, but it would be nice to see the Standard listed .</a:t>
            </a:r>
          </a:p>
        </p:txBody>
      </p:sp>
      <p:sp>
        <p:nvSpPr>
          <p:cNvPr id="4" name="Slide Number Placeholder 3"/>
          <p:cNvSpPr>
            <a:spLocks noGrp="1"/>
          </p:cNvSpPr>
          <p:nvPr>
            <p:ph type="sldNum" sz="quarter" idx="10"/>
          </p:nvPr>
        </p:nvSpPr>
        <p:spPr/>
        <p:txBody>
          <a:bodyPr/>
          <a:lstStyle/>
          <a:p>
            <a:fld id="{66A9386C-9F5F-4951-9BA4-36CE20286E38}" type="slidenum">
              <a:rPr lang="en-US" smtClean="0"/>
              <a:t>16</a:t>
            </a:fld>
            <a:endParaRPr lang="en-US"/>
          </a:p>
        </p:txBody>
      </p:sp>
    </p:spTree>
    <p:extLst>
      <p:ext uri="{BB962C8B-B14F-4D97-AF65-F5344CB8AC3E}">
        <p14:creationId xmlns:p14="http://schemas.microsoft.com/office/powerpoint/2010/main" val="3568905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Here is an example</a:t>
            </a:r>
            <a:r>
              <a:rPr lang="en-US" b="1" baseline="0" dirty="0" smtClean="0"/>
              <a:t> of  </a:t>
            </a:r>
            <a:r>
              <a:rPr lang="en-US" b="1" baseline="0" dirty="0" smtClean="0"/>
              <a:t>our </a:t>
            </a:r>
            <a:r>
              <a:rPr lang="en-US" b="1" baseline="0" dirty="0" smtClean="0"/>
              <a:t>own </a:t>
            </a:r>
            <a:r>
              <a:rPr lang="en-US" b="1" baseline="0" dirty="0" err="1" smtClean="0"/>
              <a:t>Timberlane’s</a:t>
            </a:r>
            <a:r>
              <a:rPr lang="en-US" b="1" baseline="0" dirty="0" smtClean="0"/>
              <a:t> Language Arts Pacing guide</a:t>
            </a:r>
          </a:p>
          <a:p>
            <a:r>
              <a:rPr lang="en-US" b="1" baseline="0" dirty="0" smtClean="0"/>
              <a:t>They have worked on this for quite some time and will now take a look at the themes they are covering and design Essential Questions for students.</a:t>
            </a:r>
          </a:p>
          <a:p>
            <a:r>
              <a:rPr lang="en-US" b="1" baseline="0" dirty="0" smtClean="0"/>
              <a:t>This Pacing is by Week and ALL 8 teachers meet regularly to update and add resources to their Guide</a:t>
            </a:r>
            <a:endParaRPr lang="en-US" b="1" dirty="0"/>
          </a:p>
        </p:txBody>
      </p:sp>
      <p:sp>
        <p:nvSpPr>
          <p:cNvPr id="4" name="Slide Number Placeholder 3"/>
          <p:cNvSpPr>
            <a:spLocks noGrp="1"/>
          </p:cNvSpPr>
          <p:nvPr>
            <p:ph type="sldNum" sz="quarter" idx="10"/>
          </p:nvPr>
        </p:nvSpPr>
        <p:spPr/>
        <p:txBody>
          <a:bodyPr/>
          <a:lstStyle/>
          <a:p>
            <a:fld id="{66A9386C-9F5F-4951-9BA4-36CE20286E38}" type="slidenum">
              <a:rPr lang="en-US" smtClean="0"/>
              <a:t>17</a:t>
            </a:fld>
            <a:endParaRPr lang="en-US"/>
          </a:p>
        </p:txBody>
      </p:sp>
    </p:spTree>
    <p:extLst>
      <p:ext uri="{BB962C8B-B14F-4D97-AF65-F5344CB8AC3E}">
        <p14:creationId xmlns:p14="http://schemas.microsoft.com/office/powerpoint/2010/main" val="1920603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example is </a:t>
            </a:r>
            <a:r>
              <a:rPr lang="en-US" b="1" baseline="0" dirty="0" smtClean="0"/>
              <a:t>from the EDMS 5</a:t>
            </a:r>
            <a:r>
              <a:rPr lang="en-US" b="1" baseline="30000" dirty="0" smtClean="0"/>
              <a:t>th</a:t>
            </a:r>
            <a:r>
              <a:rPr lang="en-US" b="1" baseline="0" dirty="0" smtClean="0"/>
              <a:t> Grade ELA teachers. It was created with the end in mind, aligned to the standards and is definitely skill-based.  </a:t>
            </a:r>
          </a:p>
          <a:p>
            <a:r>
              <a:rPr lang="en-US" b="1" baseline="0" dirty="0" smtClean="0"/>
              <a:t>This weekly Pacing Guide is a beginning of the year unit that lends itself to other skills so students can transfer their knowledge to future work.</a:t>
            </a:r>
            <a:endParaRPr lang="en-US" b="1" dirty="0"/>
          </a:p>
        </p:txBody>
      </p:sp>
      <p:sp>
        <p:nvSpPr>
          <p:cNvPr id="4" name="Slide Number Placeholder 3"/>
          <p:cNvSpPr>
            <a:spLocks noGrp="1"/>
          </p:cNvSpPr>
          <p:nvPr>
            <p:ph type="sldNum" sz="quarter" idx="10"/>
          </p:nvPr>
        </p:nvSpPr>
        <p:spPr/>
        <p:txBody>
          <a:bodyPr/>
          <a:lstStyle/>
          <a:p>
            <a:fld id="{66A9386C-9F5F-4951-9BA4-36CE20286E38}" type="slidenum">
              <a:rPr lang="en-US" smtClean="0"/>
              <a:t>18</a:t>
            </a:fld>
            <a:endParaRPr lang="en-US"/>
          </a:p>
        </p:txBody>
      </p:sp>
    </p:spTree>
    <p:extLst>
      <p:ext uri="{BB962C8B-B14F-4D97-AF65-F5344CB8AC3E}">
        <p14:creationId xmlns:p14="http://schemas.microsoft.com/office/powerpoint/2010/main" val="2685155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7</a:t>
            </a:r>
            <a:r>
              <a:rPr lang="en-US" b="1" baseline="30000" dirty="0" smtClean="0"/>
              <a:t>th</a:t>
            </a:r>
            <a:r>
              <a:rPr lang="en-US" b="1" dirty="0" smtClean="0"/>
              <a:t> grade</a:t>
            </a:r>
            <a:r>
              <a:rPr lang="en-US" b="1" baseline="0" dirty="0" smtClean="0"/>
              <a:t> NHS Pacing Guide was w</a:t>
            </a:r>
            <a:r>
              <a:rPr lang="en-US" b="1" dirty="0" smtClean="0"/>
              <a:t>ritten</a:t>
            </a:r>
            <a:r>
              <a:rPr lang="en-US" b="1" baseline="0" dirty="0" smtClean="0"/>
              <a:t> to match the ELA</a:t>
            </a:r>
            <a:r>
              <a:rPr lang="en-US" b="1" dirty="0" smtClean="0"/>
              <a:t> Progression and</a:t>
            </a:r>
            <a:r>
              <a:rPr lang="en-US" b="1" baseline="0" dirty="0" smtClean="0"/>
              <a:t> Core standards: “Cite textual evidence that support an analysis of what the text says explicitly as well as inferences drawn from the text</a:t>
            </a:r>
            <a:r>
              <a:rPr lang="en-US" b="1" baseline="0" dirty="0" smtClean="0"/>
              <a:t>.”   </a:t>
            </a:r>
            <a:r>
              <a:rPr lang="en-US" b="1" dirty="0" smtClean="0"/>
              <a:t>It </a:t>
            </a:r>
            <a:r>
              <a:rPr lang="en-US" b="1" dirty="0" smtClean="0"/>
              <a:t>demonstrate</a:t>
            </a:r>
            <a:r>
              <a:rPr lang="en-US" b="1" baseline="0" dirty="0" smtClean="0"/>
              <a:t> </a:t>
            </a:r>
            <a:r>
              <a:rPr lang="en-US" b="1" baseline="0" dirty="0" smtClean="0"/>
              <a:t>Rigor.</a:t>
            </a:r>
            <a:endParaRPr lang="en-US" b="1" baseline="0" dirty="0" smtClean="0"/>
          </a:p>
          <a:p>
            <a:r>
              <a:rPr lang="en-US" b="1" baseline="0" dirty="0" smtClean="0"/>
              <a:t>Like </a:t>
            </a:r>
            <a:r>
              <a:rPr lang="en-US" b="1" baseline="0" dirty="0" err="1" smtClean="0"/>
              <a:t>Timberlane’s</a:t>
            </a:r>
            <a:r>
              <a:rPr lang="en-US" b="1" baseline="0" dirty="0" smtClean="0"/>
              <a:t> document it shows how documents can be linked to the pacing guide.  </a:t>
            </a:r>
          </a:p>
          <a:p>
            <a:r>
              <a:rPr lang="en-US" b="1" baseline="0" dirty="0" smtClean="0"/>
              <a:t>When you click on the Instructional resources and Assessments, you retrieve an important instructional document or website.</a:t>
            </a:r>
          </a:p>
          <a:p>
            <a:r>
              <a:rPr lang="en-US" b="1" baseline="0" dirty="0" smtClean="0"/>
              <a:t>This Pacing Guide also reflects the deconstruction of the Common Core Standards,</a:t>
            </a:r>
          </a:p>
          <a:p>
            <a:endParaRPr lang="en-US" b="1" baseline="0" dirty="0" smtClean="0"/>
          </a:p>
        </p:txBody>
      </p:sp>
      <p:sp>
        <p:nvSpPr>
          <p:cNvPr id="4" name="Slide Number Placeholder 3"/>
          <p:cNvSpPr>
            <a:spLocks noGrp="1"/>
          </p:cNvSpPr>
          <p:nvPr>
            <p:ph type="sldNum" sz="quarter" idx="10"/>
          </p:nvPr>
        </p:nvSpPr>
        <p:spPr/>
        <p:txBody>
          <a:bodyPr/>
          <a:lstStyle/>
          <a:p>
            <a:fld id="{66A9386C-9F5F-4951-9BA4-36CE20286E38}" type="slidenum">
              <a:rPr lang="en-US" smtClean="0"/>
              <a:t>19</a:t>
            </a:fld>
            <a:endParaRPr lang="en-US"/>
          </a:p>
        </p:txBody>
      </p:sp>
    </p:spTree>
    <p:extLst>
      <p:ext uri="{BB962C8B-B14F-4D97-AF65-F5344CB8AC3E}">
        <p14:creationId xmlns:p14="http://schemas.microsoft.com/office/powerpoint/2010/main" val="3661480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b="1" dirty="0" smtClean="0">
              <a:latin typeface="Arial" panose="020B0604020202020204" pitchFamily="34" charset="0"/>
              <a:ea typeface="ＭＳ Ｐゴシック" panose="020B0600070205080204" pitchFamily="34" charset="-128"/>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Tahoma" panose="020B0604030504040204" pitchFamily="34" charset="0"/>
                <a:ea typeface="ＭＳ Ｐゴシック" panose="020B0600070205080204" pitchFamily="34" charset="-128"/>
              </a:defRPr>
            </a:lvl1pPr>
            <a:lvl2pPr marL="757066" indent="-291179" defTabSz="947950">
              <a:defRPr>
                <a:solidFill>
                  <a:schemeClr val="tx1"/>
                </a:solidFill>
                <a:latin typeface="Tahoma" panose="020B0604030504040204" pitchFamily="34" charset="0"/>
                <a:ea typeface="ＭＳ Ｐゴシック" panose="020B0600070205080204" pitchFamily="34" charset="-128"/>
              </a:defRPr>
            </a:lvl2pPr>
            <a:lvl3pPr marL="1164717" indent="-232943" defTabSz="947950">
              <a:defRPr>
                <a:solidFill>
                  <a:schemeClr val="tx1"/>
                </a:solidFill>
                <a:latin typeface="Tahoma" panose="020B0604030504040204" pitchFamily="34" charset="0"/>
                <a:ea typeface="ＭＳ Ｐゴシック" panose="020B0600070205080204" pitchFamily="34" charset="-128"/>
              </a:defRPr>
            </a:lvl3pPr>
            <a:lvl4pPr marL="1630604" indent="-232943" defTabSz="947950">
              <a:defRPr>
                <a:solidFill>
                  <a:schemeClr val="tx1"/>
                </a:solidFill>
                <a:latin typeface="Tahoma" panose="020B0604030504040204" pitchFamily="34" charset="0"/>
                <a:ea typeface="ＭＳ Ｐゴシック" panose="020B0600070205080204" pitchFamily="34" charset="-128"/>
              </a:defRPr>
            </a:lvl4pPr>
            <a:lvl5pPr marL="2096491" indent="-232943" defTabSz="947950">
              <a:defRPr>
                <a:solidFill>
                  <a:schemeClr val="tx1"/>
                </a:solidFill>
                <a:latin typeface="Tahoma" panose="020B0604030504040204" pitchFamily="34" charset="0"/>
                <a:ea typeface="ＭＳ Ｐゴシック" panose="020B0600070205080204" pitchFamily="34" charset="-128"/>
              </a:defRPr>
            </a:lvl5pPr>
            <a:lvl6pPr marL="2562377" indent="-232943" algn="ctr" defTabSz="94795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3028264" indent="-232943" algn="ctr" defTabSz="94795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94151" indent="-232943" algn="ctr" defTabSz="94795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960038" indent="-232943" algn="ctr" defTabSz="94795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fld id="{93D05DC1-C853-487F-850D-439275EBED20}" type="slidenum">
              <a:rPr lang="en-US">
                <a:latin typeface="Calibri" panose="020F0502020204030204" pitchFamily="34" charset="0"/>
              </a:rPr>
              <a:pPr/>
              <a:t>2</a:t>
            </a:fld>
            <a:endParaRPr lang="en-US">
              <a:latin typeface="Calibri" panose="020F0502020204030204" pitchFamily="34" charset="0"/>
            </a:endParaRPr>
          </a:p>
        </p:txBody>
      </p:sp>
    </p:spTree>
    <p:extLst>
      <p:ext uri="{BB962C8B-B14F-4D97-AF65-F5344CB8AC3E}">
        <p14:creationId xmlns:p14="http://schemas.microsoft.com/office/powerpoint/2010/main" val="1789159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In the 8</a:t>
            </a:r>
            <a:r>
              <a:rPr lang="en-US" b="1" baseline="30000" dirty="0" smtClean="0"/>
              <a:t>th</a:t>
            </a:r>
            <a:r>
              <a:rPr lang="en-US" b="1" baseline="0" dirty="0" smtClean="0"/>
              <a:t> grade progression of the same standard, the rigor increases to “Cite the textual evidence that MOST STRONGLY supports an analysis of what the test says explicitly as well as inferences drawn from the text.” </a:t>
            </a:r>
          </a:p>
          <a:p>
            <a:r>
              <a:rPr lang="en-US" b="1" dirty="0" smtClean="0"/>
              <a:t>These NHS teachers used the FIP</a:t>
            </a:r>
            <a:r>
              <a:rPr lang="en-US" b="1" baseline="0" dirty="0" smtClean="0"/>
              <a:t> Module, </a:t>
            </a:r>
            <a:r>
              <a:rPr lang="en-US" b="1" u="sng" baseline="0" dirty="0" smtClean="0"/>
              <a:t>Creating Clear Learning Targets </a:t>
            </a:r>
            <a:r>
              <a:rPr lang="en-US" b="1" baseline="0" dirty="0" smtClean="0"/>
              <a:t>to learn how to deconstruct the standard statements as they were designing their learning targets.</a:t>
            </a:r>
            <a:endParaRPr lang="en-US" b="1" dirty="0"/>
          </a:p>
        </p:txBody>
      </p:sp>
      <p:sp>
        <p:nvSpPr>
          <p:cNvPr id="4" name="Slide Number Placeholder 3"/>
          <p:cNvSpPr>
            <a:spLocks noGrp="1"/>
          </p:cNvSpPr>
          <p:nvPr>
            <p:ph type="sldNum" sz="quarter" idx="10"/>
          </p:nvPr>
        </p:nvSpPr>
        <p:spPr/>
        <p:txBody>
          <a:bodyPr/>
          <a:lstStyle/>
          <a:p>
            <a:fld id="{66A9386C-9F5F-4951-9BA4-36CE20286E38}" type="slidenum">
              <a:rPr lang="en-US" smtClean="0"/>
              <a:t>20</a:t>
            </a:fld>
            <a:endParaRPr lang="en-US"/>
          </a:p>
        </p:txBody>
      </p:sp>
    </p:spTree>
    <p:extLst>
      <p:ext uri="{BB962C8B-B14F-4D97-AF65-F5344CB8AC3E}">
        <p14:creationId xmlns:p14="http://schemas.microsoft.com/office/powerpoint/2010/main" val="2132061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Notice</a:t>
            </a:r>
            <a:r>
              <a:rPr lang="en-US" b="1" baseline="0" dirty="0" smtClean="0"/>
              <a:t> that in 9</a:t>
            </a:r>
            <a:r>
              <a:rPr lang="en-US" b="1" baseline="30000" dirty="0" smtClean="0"/>
              <a:t>th</a:t>
            </a:r>
            <a:r>
              <a:rPr lang="en-US" b="1" baseline="0" dirty="0" smtClean="0"/>
              <a:t> grade the progression increases to “Cite STRONG and THOROUGH textual evidence to support an analysis of what the test says explicitly as well as inferences drawn from the text”</a:t>
            </a:r>
          </a:p>
          <a:p>
            <a:r>
              <a:rPr lang="en-US" b="1" dirty="0" smtClean="0"/>
              <a:t>Working cross</a:t>
            </a:r>
            <a:r>
              <a:rPr lang="en-US" b="1" baseline="0" dirty="0" smtClean="0"/>
              <a:t> grade levels helps teachers to evaluate their pacing guides and participate in rich dialogue among colleagues.</a:t>
            </a:r>
          </a:p>
          <a:p>
            <a:r>
              <a:rPr lang="en-US" b="1" baseline="0" dirty="0" smtClean="0"/>
              <a:t>This also allows teachers to monitor the learning progressions to insure that increased rigor is addressed.</a:t>
            </a:r>
          </a:p>
          <a:p>
            <a:endParaRPr lang="en-US" b="1" baseline="0" dirty="0" smtClean="0"/>
          </a:p>
          <a:p>
            <a:endParaRPr lang="en-US" b="1" baseline="0" dirty="0" smtClean="0"/>
          </a:p>
          <a:p>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66A9386C-9F5F-4951-9BA4-36CE20286E38}" type="slidenum">
              <a:rPr lang="en-US" smtClean="0"/>
              <a:t>21</a:t>
            </a:fld>
            <a:endParaRPr lang="en-US"/>
          </a:p>
        </p:txBody>
      </p:sp>
    </p:spTree>
    <p:extLst>
      <p:ext uri="{BB962C8B-B14F-4D97-AF65-F5344CB8AC3E}">
        <p14:creationId xmlns:p14="http://schemas.microsoft.com/office/powerpoint/2010/main" val="4222602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Here</a:t>
            </a:r>
            <a:r>
              <a:rPr lang="en-US" b="1" baseline="0" dirty="0" smtClean="0"/>
              <a:t> </a:t>
            </a:r>
            <a:r>
              <a:rPr lang="en-US" b="1" baseline="0" dirty="0" smtClean="0"/>
              <a:t>are some suggestions as you look at themes for you </a:t>
            </a:r>
            <a:r>
              <a:rPr lang="en-US" b="1" baseline="0" dirty="0" smtClean="0"/>
              <a:t>planning</a:t>
            </a:r>
            <a:endParaRPr lang="en-US" b="1" baseline="0" dirty="0" smtClean="0"/>
          </a:p>
        </p:txBody>
      </p:sp>
      <p:sp>
        <p:nvSpPr>
          <p:cNvPr id="4" name="Slide Number Placeholder 3"/>
          <p:cNvSpPr>
            <a:spLocks noGrp="1"/>
          </p:cNvSpPr>
          <p:nvPr>
            <p:ph type="sldNum" sz="quarter" idx="10"/>
          </p:nvPr>
        </p:nvSpPr>
        <p:spPr/>
        <p:txBody>
          <a:bodyPr/>
          <a:lstStyle/>
          <a:p>
            <a:fld id="{66A9386C-9F5F-4951-9BA4-36CE20286E38}" type="slidenum">
              <a:rPr lang="en-US" smtClean="0"/>
              <a:t>22</a:t>
            </a:fld>
            <a:endParaRPr lang="en-US"/>
          </a:p>
        </p:txBody>
      </p:sp>
    </p:spTree>
    <p:extLst>
      <p:ext uri="{BB962C8B-B14F-4D97-AF65-F5344CB8AC3E}">
        <p14:creationId xmlns:p14="http://schemas.microsoft.com/office/powerpoint/2010/main" val="2493713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Here are a</a:t>
            </a:r>
            <a:r>
              <a:rPr lang="en-US" b="1" baseline="0" dirty="0" smtClean="0"/>
              <a:t> few resources for planning; however, you can find many more to  provide ideas for you planning.</a:t>
            </a:r>
          </a:p>
        </p:txBody>
      </p:sp>
      <p:sp>
        <p:nvSpPr>
          <p:cNvPr id="4" name="Slide Number Placeholder 3"/>
          <p:cNvSpPr>
            <a:spLocks noGrp="1"/>
          </p:cNvSpPr>
          <p:nvPr>
            <p:ph type="sldNum" sz="quarter" idx="10"/>
          </p:nvPr>
        </p:nvSpPr>
        <p:spPr/>
        <p:txBody>
          <a:bodyPr/>
          <a:lstStyle/>
          <a:p>
            <a:fld id="{66A9386C-9F5F-4951-9BA4-36CE20286E38}" type="slidenum">
              <a:rPr lang="en-US" smtClean="0"/>
              <a:t>23</a:t>
            </a:fld>
            <a:endParaRPr lang="en-US"/>
          </a:p>
        </p:txBody>
      </p:sp>
    </p:spTree>
    <p:extLst>
      <p:ext uri="{BB962C8B-B14F-4D97-AF65-F5344CB8AC3E}">
        <p14:creationId xmlns:p14="http://schemas.microsoft.com/office/powerpoint/2010/main" val="4116979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a:p>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66A9386C-9F5F-4951-9BA4-36CE20286E38}" type="slidenum">
              <a:rPr lang="en-US" smtClean="0"/>
              <a:t>24</a:t>
            </a:fld>
            <a:endParaRPr lang="en-US"/>
          </a:p>
        </p:txBody>
      </p:sp>
    </p:spTree>
    <p:extLst>
      <p:ext uri="{BB962C8B-B14F-4D97-AF65-F5344CB8AC3E}">
        <p14:creationId xmlns:p14="http://schemas.microsoft.com/office/powerpoint/2010/main" val="2783749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b="1" baseline="0" dirty="0" smtClean="0">
                <a:latin typeface="Arial" panose="020B0604020202020204" pitchFamily="34" charset="0"/>
                <a:ea typeface="ＭＳ Ｐゴシック" panose="020B0600070205080204" pitchFamily="34" charset="-128"/>
              </a:rPr>
              <a:t>Perhaps </a:t>
            </a:r>
            <a:r>
              <a:rPr lang="en-US" b="1" baseline="0" dirty="0" smtClean="0">
                <a:latin typeface="Arial" panose="020B0604020202020204" pitchFamily="34" charset="0"/>
                <a:ea typeface="ＭＳ Ｐゴシック" panose="020B0600070205080204" pitchFamily="34" charset="-128"/>
              </a:rPr>
              <a:t>looking at the Learning Progressions can help you determine “Enduring Understanding” because it shows how standards build on each other. </a:t>
            </a:r>
          </a:p>
          <a:p>
            <a:pPr>
              <a:spcBef>
                <a:spcPct val="0"/>
              </a:spcBef>
            </a:pPr>
            <a:r>
              <a:rPr lang="en-US" b="1" baseline="0" dirty="0" smtClean="0">
                <a:latin typeface="Arial" panose="020B0604020202020204" pitchFamily="34" charset="0"/>
                <a:ea typeface="ＭＳ Ｐゴシック" panose="020B0600070205080204" pitchFamily="34" charset="-128"/>
              </a:rPr>
              <a:t>Learning progression for Science, Social Studies, Math and ELA can be found on the ODE website.</a:t>
            </a:r>
          </a:p>
          <a:p>
            <a:pPr>
              <a:spcBef>
                <a:spcPct val="0"/>
              </a:spcBef>
            </a:pPr>
            <a:endParaRPr lang="en-US" dirty="0" smtClean="0">
              <a:latin typeface="Arial" panose="020B0604020202020204" pitchFamily="34" charset="0"/>
              <a:ea typeface="ＭＳ Ｐゴシック" panose="020B0600070205080204" pitchFamily="34" charset="-128"/>
            </a:endParaRPr>
          </a:p>
          <a:p>
            <a:pPr>
              <a:spcBef>
                <a:spcPct val="0"/>
              </a:spcBef>
            </a:pPr>
            <a:endParaRPr lang="en-US" dirty="0" smtClean="0">
              <a:latin typeface="Arial" panose="020B0604020202020204" pitchFamily="34" charset="0"/>
              <a:ea typeface="ＭＳ Ｐゴシック" panose="020B0600070205080204" pitchFamily="34" charset="-128"/>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Tahoma" panose="020B0604030504040204" pitchFamily="34" charset="0"/>
                <a:ea typeface="ＭＳ Ｐゴシック" panose="020B0600070205080204" pitchFamily="34" charset="-128"/>
              </a:defRPr>
            </a:lvl1pPr>
            <a:lvl2pPr marL="757066" indent="-291179" defTabSz="947950">
              <a:defRPr>
                <a:solidFill>
                  <a:schemeClr val="tx1"/>
                </a:solidFill>
                <a:latin typeface="Tahoma" panose="020B0604030504040204" pitchFamily="34" charset="0"/>
                <a:ea typeface="ＭＳ Ｐゴシック" panose="020B0600070205080204" pitchFamily="34" charset="-128"/>
              </a:defRPr>
            </a:lvl2pPr>
            <a:lvl3pPr marL="1164717" indent="-232943" defTabSz="947950">
              <a:defRPr>
                <a:solidFill>
                  <a:schemeClr val="tx1"/>
                </a:solidFill>
                <a:latin typeface="Tahoma" panose="020B0604030504040204" pitchFamily="34" charset="0"/>
                <a:ea typeface="ＭＳ Ｐゴシック" panose="020B0600070205080204" pitchFamily="34" charset="-128"/>
              </a:defRPr>
            </a:lvl3pPr>
            <a:lvl4pPr marL="1630604" indent="-232943" defTabSz="947950">
              <a:defRPr>
                <a:solidFill>
                  <a:schemeClr val="tx1"/>
                </a:solidFill>
                <a:latin typeface="Tahoma" panose="020B0604030504040204" pitchFamily="34" charset="0"/>
                <a:ea typeface="ＭＳ Ｐゴシック" panose="020B0600070205080204" pitchFamily="34" charset="-128"/>
              </a:defRPr>
            </a:lvl4pPr>
            <a:lvl5pPr marL="2096491" indent="-232943" defTabSz="947950">
              <a:defRPr>
                <a:solidFill>
                  <a:schemeClr val="tx1"/>
                </a:solidFill>
                <a:latin typeface="Tahoma" panose="020B0604030504040204" pitchFamily="34" charset="0"/>
                <a:ea typeface="ＭＳ Ｐゴシック" panose="020B0600070205080204" pitchFamily="34" charset="-128"/>
              </a:defRPr>
            </a:lvl5pPr>
            <a:lvl6pPr marL="2562377" indent="-232943" algn="ctr" defTabSz="94795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3028264" indent="-232943" algn="ctr" defTabSz="94795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94151" indent="-232943" algn="ctr" defTabSz="94795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960038" indent="-232943" algn="ctr" defTabSz="94795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fld id="{182EDC9A-FE7F-4374-B393-6F8620D7D4A2}" type="slidenum">
              <a:rPr lang="en-US">
                <a:latin typeface="Calibri" panose="020F0502020204030204" pitchFamily="34" charset="0"/>
              </a:rPr>
              <a:pPr/>
              <a:t>3</a:t>
            </a:fld>
            <a:endParaRPr lang="en-US">
              <a:latin typeface="Calibri" panose="020F0502020204030204" pitchFamily="34" charset="0"/>
            </a:endParaRPr>
          </a:p>
        </p:txBody>
      </p:sp>
    </p:spTree>
    <p:extLst>
      <p:ext uri="{BB962C8B-B14F-4D97-AF65-F5344CB8AC3E}">
        <p14:creationId xmlns:p14="http://schemas.microsoft.com/office/powerpoint/2010/main" val="155312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b="1" baseline="0" dirty="0" smtClean="0">
                <a:latin typeface="Arial" panose="020B0604020202020204" pitchFamily="34" charset="0"/>
                <a:ea typeface="ＭＳ Ｐゴシック" panose="020B0600070205080204" pitchFamily="34" charset="-128"/>
              </a:rPr>
              <a:t>EXAMPLES</a:t>
            </a:r>
            <a:endParaRPr lang="en-US" b="1" baseline="0" dirty="0" smtClean="0">
              <a:latin typeface="Arial" panose="020B0604020202020204" pitchFamily="34" charset="0"/>
              <a:ea typeface="ＭＳ Ｐゴシック" panose="020B0600070205080204" pitchFamily="34" charset="-128"/>
            </a:endParaRPr>
          </a:p>
          <a:p>
            <a:pPr>
              <a:spcBef>
                <a:spcPct val="0"/>
              </a:spcBef>
            </a:pPr>
            <a:r>
              <a:rPr lang="en-US" b="1" baseline="0" dirty="0" smtClean="0">
                <a:latin typeface="Arial" panose="020B0604020202020204" pitchFamily="34" charset="0"/>
                <a:ea typeface="ＭＳ Ｐゴシック" panose="020B0600070205080204" pitchFamily="34" charset="-128"/>
              </a:rPr>
              <a:t>Selected Responses: multiple choice, matching, true/false</a:t>
            </a:r>
          </a:p>
          <a:p>
            <a:pPr>
              <a:spcBef>
                <a:spcPct val="0"/>
              </a:spcBef>
            </a:pPr>
            <a:r>
              <a:rPr lang="en-US" b="1" baseline="0" dirty="0" smtClean="0">
                <a:latin typeface="Arial" panose="020B0604020202020204" pitchFamily="34" charset="0"/>
                <a:ea typeface="ＭＳ Ｐゴシック" panose="020B0600070205080204" pitchFamily="34" charset="-128"/>
              </a:rPr>
              <a:t>Constructed Response: short answer, extended response, essay</a:t>
            </a:r>
          </a:p>
          <a:p>
            <a:pPr>
              <a:spcBef>
                <a:spcPct val="0"/>
              </a:spcBef>
            </a:pPr>
            <a:r>
              <a:rPr lang="en-US" b="1" baseline="0" dirty="0" smtClean="0">
                <a:latin typeface="Arial" panose="020B0604020202020204" pitchFamily="34" charset="0"/>
                <a:ea typeface="ＭＳ Ｐゴシック" panose="020B0600070205080204" pitchFamily="34" charset="-128"/>
              </a:rPr>
              <a:t>Performance: product, visual, verbal &amp;  physical</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Tahoma" panose="020B0604030504040204" pitchFamily="34" charset="0"/>
                <a:ea typeface="ＭＳ Ｐゴシック" panose="020B0600070205080204" pitchFamily="34" charset="-128"/>
              </a:defRPr>
            </a:lvl1pPr>
            <a:lvl2pPr marL="757066" indent="-291179" defTabSz="947950">
              <a:defRPr>
                <a:solidFill>
                  <a:schemeClr val="tx1"/>
                </a:solidFill>
                <a:latin typeface="Tahoma" panose="020B0604030504040204" pitchFamily="34" charset="0"/>
                <a:ea typeface="ＭＳ Ｐゴシック" panose="020B0600070205080204" pitchFamily="34" charset="-128"/>
              </a:defRPr>
            </a:lvl2pPr>
            <a:lvl3pPr marL="1164717" indent="-232943" defTabSz="947950">
              <a:defRPr>
                <a:solidFill>
                  <a:schemeClr val="tx1"/>
                </a:solidFill>
                <a:latin typeface="Tahoma" panose="020B0604030504040204" pitchFamily="34" charset="0"/>
                <a:ea typeface="ＭＳ Ｐゴシック" panose="020B0600070205080204" pitchFamily="34" charset="-128"/>
              </a:defRPr>
            </a:lvl3pPr>
            <a:lvl4pPr marL="1630604" indent="-232943" defTabSz="947950">
              <a:defRPr>
                <a:solidFill>
                  <a:schemeClr val="tx1"/>
                </a:solidFill>
                <a:latin typeface="Tahoma" panose="020B0604030504040204" pitchFamily="34" charset="0"/>
                <a:ea typeface="ＭＳ Ｐゴシック" panose="020B0600070205080204" pitchFamily="34" charset="-128"/>
              </a:defRPr>
            </a:lvl4pPr>
            <a:lvl5pPr marL="2096491" indent="-232943" defTabSz="947950">
              <a:defRPr>
                <a:solidFill>
                  <a:schemeClr val="tx1"/>
                </a:solidFill>
                <a:latin typeface="Tahoma" panose="020B0604030504040204" pitchFamily="34" charset="0"/>
                <a:ea typeface="ＭＳ Ｐゴシック" panose="020B0600070205080204" pitchFamily="34" charset="-128"/>
              </a:defRPr>
            </a:lvl5pPr>
            <a:lvl6pPr marL="2562377" indent="-232943" algn="ctr" defTabSz="94795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3028264" indent="-232943" algn="ctr" defTabSz="94795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94151" indent="-232943" algn="ctr" defTabSz="94795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960038" indent="-232943" algn="ctr" defTabSz="94795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fld id="{5E449C02-DF78-44C1-8E7E-EDFBAE6F6B76}" type="slidenum">
              <a:rPr lang="en-US">
                <a:latin typeface="Calibri" panose="020F0502020204030204" pitchFamily="34" charset="0"/>
              </a:rPr>
              <a:pPr/>
              <a:t>4</a:t>
            </a:fld>
            <a:endParaRPr lang="en-US">
              <a:latin typeface="Calibri" panose="020F0502020204030204" pitchFamily="34" charset="0"/>
            </a:endParaRPr>
          </a:p>
        </p:txBody>
      </p:sp>
    </p:spTree>
    <p:extLst>
      <p:ext uri="{BB962C8B-B14F-4D97-AF65-F5344CB8AC3E}">
        <p14:creationId xmlns:p14="http://schemas.microsoft.com/office/powerpoint/2010/main" val="1178820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anose="020B0604020202020204" pitchFamily="34" charset="0"/>
                <a:ea typeface="ＭＳ Ｐゴシック" panose="020B0600070205080204" pitchFamily="34" charset="-128"/>
              </a:rPr>
              <a:t>STAGE 3 – </a:t>
            </a:r>
          </a:p>
          <a:p>
            <a:r>
              <a:rPr lang="en-US" b="1" dirty="0" smtClean="0">
                <a:latin typeface="Arial" panose="020B0604020202020204" pitchFamily="34" charset="0"/>
                <a:ea typeface="ＭＳ Ｐゴシック" panose="020B0600070205080204" pitchFamily="34" charset="-128"/>
              </a:rPr>
              <a:t>This is the final stage of the process.</a:t>
            </a:r>
            <a:r>
              <a:rPr lang="en-US" b="1" baseline="0" dirty="0" smtClean="0">
                <a:latin typeface="Arial" panose="020B0604020202020204" pitchFamily="34" charset="0"/>
                <a:ea typeface="ＭＳ Ｐゴシック" panose="020B0600070205080204" pitchFamily="34" charset="-128"/>
              </a:rPr>
              <a:t>  What activities, resources and experience will you plan to achieve the desired results. </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Tahoma" panose="020B0604030504040204" pitchFamily="34" charset="0"/>
                <a:ea typeface="ＭＳ Ｐゴシック" panose="020B0600070205080204" pitchFamily="34" charset="-128"/>
              </a:defRPr>
            </a:lvl1pPr>
            <a:lvl2pPr marL="757066" indent="-291179" defTabSz="947950">
              <a:defRPr>
                <a:solidFill>
                  <a:schemeClr val="tx1"/>
                </a:solidFill>
                <a:latin typeface="Tahoma" panose="020B0604030504040204" pitchFamily="34" charset="0"/>
                <a:ea typeface="ＭＳ Ｐゴシック" panose="020B0600070205080204" pitchFamily="34" charset="-128"/>
              </a:defRPr>
            </a:lvl2pPr>
            <a:lvl3pPr marL="1164717" indent="-232943" defTabSz="947950">
              <a:defRPr>
                <a:solidFill>
                  <a:schemeClr val="tx1"/>
                </a:solidFill>
                <a:latin typeface="Tahoma" panose="020B0604030504040204" pitchFamily="34" charset="0"/>
                <a:ea typeface="ＭＳ Ｐゴシック" panose="020B0600070205080204" pitchFamily="34" charset="-128"/>
              </a:defRPr>
            </a:lvl3pPr>
            <a:lvl4pPr marL="1630604" indent="-232943" defTabSz="947950">
              <a:defRPr>
                <a:solidFill>
                  <a:schemeClr val="tx1"/>
                </a:solidFill>
                <a:latin typeface="Tahoma" panose="020B0604030504040204" pitchFamily="34" charset="0"/>
                <a:ea typeface="ＭＳ Ｐゴシック" panose="020B0600070205080204" pitchFamily="34" charset="-128"/>
              </a:defRPr>
            </a:lvl4pPr>
            <a:lvl5pPr marL="2096491" indent="-232943" defTabSz="947950">
              <a:defRPr>
                <a:solidFill>
                  <a:schemeClr val="tx1"/>
                </a:solidFill>
                <a:latin typeface="Tahoma" panose="020B0604030504040204" pitchFamily="34" charset="0"/>
                <a:ea typeface="ＭＳ Ｐゴシック" panose="020B0600070205080204" pitchFamily="34" charset="-128"/>
              </a:defRPr>
            </a:lvl5pPr>
            <a:lvl6pPr marL="2562377" indent="-232943" algn="ctr" defTabSz="94795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3028264" indent="-232943" algn="ctr" defTabSz="94795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94151" indent="-232943" algn="ctr" defTabSz="94795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960038" indent="-232943" algn="ctr" defTabSz="94795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fld id="{2190161C-62EA-4E82-8960-4CD0654244A4}" type="slidenum">
              <a:rPr lang="en-US">
                <a:latin typeface="Arial" panose="020B0604020202020204" pitchFamily="34" charset="0"/>
              </a:rPr>
              <a:pPr/>
              <a:t>5</a:t>
            </a:fld>
            <a:endParaRPr lang="en-US">
              <a:latin typeface="Arial" panose="020B0604020202020204" pitchFamily="34" charset="0"/>
            </a:endParaRPr>
          </a:p>
        </p:txBody>
      </p:sp>
    </p:spTree>
    <p:extLst>
      <p:ext uri="{BB962C8B-B14F-4D97-AF65-F5344CB8AC3E}">
        <p14:creationId xmlns:p14="http://schemas.microsoft.com/office/powerpoint/2010/main" val="4071207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baseline="0" dirty="0" smtClean="0"/>
              <a:t>When Creating Stage 3, it will be helpful to design essential questions in your pacing and planning</a:t>
            </a:r>
            <a:r>
              <a:rPr lang="en-US" sz="1400" b="1" baseline="0" dirty="0" smtClean="0"/>
              <a:t>.</a:t>
            </a:r>
            <a:endParaRPr lang="en-US" sz="1400" b="1" baseline="0" dirty="0" smtClean="0"/>
          </a:p>
        </p:txBody>
      </p:sp>
      <p:sp>
        <p:nvSpPr>
          <p:cNvPr id="4" name="Slide Number Placeholder 3"/>
          <p:cNvSpPr>
            <a:spLocks noGrp="1"/>
          </p:cNvSpPr>
          <p:nvPr>
            <p:ph type="sldNum" sz="quarter" idx="10"/>
          </p:nvPr>
        </p:nvSpPr>
        <p:spPr/>
        <p:txBody>
          <a:bodyPr/>
          <a:lstStyle/>
          <a:p>
            <a:fld id="{66A9386C-9F5F-4951-9BA4-36CE20286E38}" type="slidenum">
              <a:rPr lang="en-US" smtClean="0"/>
              <a:t>6</a:t>
            </a:fld>
            <a:endParaRPr lang="en-US"/>
          </a:p>
        </p:txBody>
      </p:sp>
    </p:spTree>
    <p:extLst>
      <p:ext uri="{BB962C8B-B14F-4D97-AF65-F5344CB8AC3E}">
        <p14:creationId xmlns:p14="http://schemas.microsoft.com/office/powerpoint/2010/main" val="2787384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anose="020B0604020202020204" pitchFamily="34" charset="0"/>
                <a:ea typeface="ＭＳ Ｐゴシック" panose="020B0600070205080204" pitchFamily="34" charset="-128"/>
              </a:rPr>
              <a:t>Here are the defining Characteristics of Essential Questions READ</a:t>
            </a:r>
          </a:p>
          <a:p>
            <a:r>
              <a:rPr lang="en-US" b="1" dirty="0" smtClean="0">
                <a:latin typeface="Arial" panose="020B0604020202020204" pitchFamily="34" charset="0"/>
                <a:ea typeface="ＭＳ Ｐゴシック" panose="020B0600070205080204" pitchFamily="34" charset="-128"/>
              </a:rPr>
              <a:t>Don’t worry about this aspect yet</a:t>
            </a:r>
            <a:r>
              <a:rPr lang="en-US" b="1" baseline="0" dirty="0" smtClean="0">
                <a:latin typeface="Arial" panose="020B0604020202020204" pitchFamily="34" charset="0"/>
                <a:ea typeface="ＭＳ Ｐゴシック" panose="020B0600070205080204" pitchFamily="34" charset="-128"/>
              </a:rPr>
              <a:t>.  This is something that we will have more discussion around and really is a final step in the unite process.</a:t>
            </a:r>
          </a:p>
          <a:p>
            <a:endParaRPr lang="en-US" b="1" baseline="0" dirty="0" smtClean="0">
              <a:latin typeface="Arial" panose="020B0604020202020204" pitchFamily="34" charset="0"/>
              <a:ea typeface="ＭＳ Ｐゴシック" panose="020B0600070205080204" pitchFamily="34" charset="-128"/>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Tahoma" panose="020B0604030504040204" pitchFamily="34" charset="0"/>
                <a:ea typeface="ＭＳ Ｐゴシック" panose="020B0600070205080204" pitchFamily="34" charset="-128"/>
              </a:defRPr>
            </a:lvl1pPr>
            <a:lvl2pPr marL="757066" indent="-291179" defTabSz="947950">
              <a:defRPr>
                <a:solidFill>
                  <a:schemeClr val="tx1"/>
                </a:solidFill>
                <a:latin typeface="Tahoma" panose="020B0604030504040204" pitchFamily="34" charset="0"/>
                <a:ea typeface="ＭＳ Ｐゴシック" panose="020B0600070205080204" pitchFamily="34" charset="-128"/>
              </a:defRPr>
            </a:lvl2pPr>
            <a:lvl3pPr marL="1164717" indent="-232943" defTabSz="947950">
              <a:defRPr>
                <a:solidFill>
                  <a:schemeClr val="tx1"/>
                </a:solidFill>
                <a:latin typeface="Tahoma" panose="020B0604030504040204" pitchFamily="34" charset="0"/>
                <a:ea typeface="ＭＳ Ｐゴシック" panose="020B0600070205080204" pitchFamily="34" charset="-128"/>
              </a:defRPr>
            </a:lvl3pPr>
            <a:lvl4pPr marL="1630604" indent="-232943" defTabSz="947950">
              <a:defRPr>
                <a:solidFill>
                  <a:schemeClr val="tx1"/>
                </a:solidFill>
                <a:latin typeface="Tahoma" panose="020B0604030504040204" pitchFamily="34" charset="0"/>
                <a:ea typeface="ＭＳ Ｐゴシック" panose="020B0600070205080204" pitchFamily="34" charset="-128"/>
              </a:defRPr>
            </a:lvl4pPr>
            <a:lvl5pPr marL="2096491" indent="-232943" defTabSz="947950">
              <a:defRPr>
                <a:solidFill>
                  <a:schemeClr val="tx1"/>
                </a:solidFill>
                <a:latin typeface="Tahoma" panose="020B0604030504040204" pitchFamily="34" charset="0"/>
                <a:ea typeface="ＭＳ Ｐゴシック" panose="020B0600070205080204" pitchFamily="34" charset="-128"/>
              </a:defRPr>
            </a:lvl5pPr>
            <a:lvl6pPr marL="2562377" indent="-232943" algn="ctr" defTabSz="94795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3028264" indent="-232943" algn="ctr" defTabSz="94795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94151" indent="-232943" algn="ctr" defTabSz="94795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960038" indent="-232943" algn="ctr" defTabSz="94795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fld id="{1FA29830-B257-4258-84DF-265A479697DB}" type="slidenum">
              <a:rPr lang="en-US">
                <a:latin typeface="Arial" panose="020B0604020202020204" pitchFamily="34" charset="0"/>
              </a:rPr>
              <a:pPr/>
              <a:t>7</a:t>
            </a:fld>
            <a:endParaRPr lang="en-US">
              <a:latin typeface="Arial" panose="020B0604020202020204" pitchFamily="34" charset="0"/>
            </a:endParaRPr>
          </a:p>
        </p:txBody>
      </p:sp>
    </p:spTree>
    <p:extLst>
      <p:ext uri="{BB962C8B-B14F-4D97-AF65-F5344CB8AC3E}">
        <p14:creationId xmlns:p14="http://schemas.microsoft.com/office/powerpoint/2010/main" val="3564381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a:t>
            </a:r>
            <a:r>
              <a:rPr lang="en-US" b="1" baseline="0" dirty="0" smtClean="0"/>
              <a:t> sum up backward Design – these are the steps necessary for planning with the end in </a:t>
            </a:r>
            <a:r>
              <a:rPr lang="en-US" b="1" baseline="0" dirty="0" smtClean="0"/>
              <a:t>mind</a:t>
            </a:r>
            <a:endParaRPr lang="en-US" b="1" baseline="0" dirty="0" smtClean="0"/>
          </a:p>
        </p:txBody>
      </p:sp>
      <p:sp>
        <p:nvSpPr>
          <p:cNvPr id="4" name="Slide Number Placeholder 3"/>
          <p:cNvSpPr>
            <a:spLocks noGrp="1"/>
          </p:cNvSpPr>
          <p:nvPr>
            <p:ph type="sldNum" sz="quarter" idx="10"/>
          </p:nvPr>
        </p:nvSpPr>
        <p:spPr/>
        <p:txBody>
          <a:bodyPr/>
          <a:lstStyle/>
          <a:p>
            <a:fld id="{66A9386C-9F5F-4951-9BA4-36CE20286E38}" type="slidenum">
              <a:rPr lang="en-US" smtClean="0"/>
              <a:t>8</a:t>
            </a:fld>
            <a:endParaRPr lang="en-US"/>
          </a:p>
        </p:txBody>
      </p:sp>
    </p:spTree>
    <p:extLst>
      <p:ext uri="{BB962C8B-B14F-4D97-AF65-F5344CB8AC3E}">
        <p14:creationId xmlns:p14="http://schemas.microsoft.com/office/powerpoint/2010/main" val="3275254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The </a:t>
            </a:r>
            <a:r>
              <a:rPr lang="en-US" b="1" baseline="0" dirty="0" smtClean="0"/>
              <a:t>ultimate goal is to have a shared pacing guide that everyone in your building can view; therefore, Google Docs is the best platform to begin a pacing guide.  </a:t>
            </a:r>
          </a:p>
          <a:p>
            <a:r>
              <a:rPr lang="en-US" b="1" baseline="0" dirty="0" smtClean="0"/>
              <a:t>By using Google Docs, any updates that are made will be “live”.</a:t>
            </a:r>
          </a:p>
          <a:p>
            <a:r>
              <a:rPr lang="en-US" b="1" baseline="0" dirty="0" smtClean="0"/>
              <a:t>If you teach multiple subjects, pick one area to begin your Google Docs Pacing. Example: Elementary ELA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Finally, your guide should be unit or theme designed around</a:t>
            </a:r>
            <a:r>
              <a:rPr lang="en-US" sz="1200" b="1" dirty="0" smtClean="0">
                <a:ln w="0"/>
                <a:solidFill>
                  <a:schemeClr val="accent1"/>
                </a:solidFill>
                <a:effectLst>
                  <a:outerShdw blurRad="38100" dist="25400" dir="5400000" algn="ctr" rotWithShape="0">
                    <a:srgbClr val="6E747A">
                      <a:alpha val="43000"/>
                    </a:srgbClr>
                  </a:outerShdw>
                </a:effectLst>
              </a:rPr>
              <a:t> the new Learning Standards.</a:t>
            </a:r>
          </a:p>
          <a:p>
            <a:endParaRPr lang="en-US" b="1" baseline="0" dirty="0" smtClean="0"/>
          </a:p>
          <a:p>
            <a:endParaRPr lang="en-US" baseline="0" dirty="0" smtClean="0"/>
          </a:p>
        </p:txBody>
      </p:sp>
      <p:sp>
        <p:nvSpPr>
          <p:cNvPr id="4" name="Slide Number Placeholder 3"/>
          <p:cNvSpPr>
            <a:spLocks noGrp="1"/>
          </p:cNvSpPr>
          <p:nvPr>
            <p:ph type="sldNum" sz="quarter" idx="10"/>
          </p:nvPr>
        </p:nvSpPr>
        <p:spPr/>
        <p:txBody>
          <a:bodyPr/>
          <a:lstStyle/>
          <a:p>
            <a:fld id="{66A9386C-9F5F-4951-9BA4-36CE20286E38}" type="slidenum">
              <a:rPr lang="en-US" smtClean="0"/>
              <a:t>9</a:t>
            </a:fld>
            <a:endParaRPr lang="en-US"/>
          </a:p>
        </p:txBody>
      </p:sp>
    </p:spTree>
    <p:extLst>
      <p:ext uri="{BB962C8B-B14F-4D97-AF65-F5344CB8AC3E}">
        <p14:creationId xmlns:p14="http://schemas.microsoft.com/office/powerpoint/2010/main" val="1691907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8879E3-85E7-4685-A856-2E5363047E62}" type="datetimeFigureOut">
              <a:rPr lang="en-US" smtClean="0"/>
              <a:t>3/30/2014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A9CBD90-596B-4E35-B725-33B01068F662}" type="slidenum">
              <a:rPr lang="en-US" smtClean="0"/>
              <a:t>‹#›</a:t>
            </a:fld>
            <a:endParaRPr lang="en-US"/>
          </a:p>
        </p:txBody>
      </p:sp>
    </p:spTree>
    <p:extLst>
      <p:ext uri="{BB962C8B-B14F-4D97-AF65-F5344CB8AC3E}">
        <p14:creationId xmlns:p14="http://schemas.microsoft.com/office/powerpoint/2010/main" val="391219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8879E3-85E7-4685-A856-2E5363047E62}" type="datetimeFigureOut">
              <a:rPr lang="en-US" smtClean="0"/>
              <a:t>3/30/2014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9CBD90-596B-4E35-B725-33B01068F662}" type="slidenum">
              <a:rPr lang="en-US" smtClean="0"/>
              <a:t>‹#›</a:t>
            </a:fld>
            <a:endParaRPr lang="en-US"/>
          </a:p>
        </p:txBody>
      </p:sp>
    </p:spTree>
    <p:extLst>
      <p:ext uri="{BB962C8B-B14F-4D97-AF65-F5344CB8AC3E}">
        <p14:creationId xmlns:p14="http://schemas.microsoft.com/office/powerpoint/2010/main" val="1000936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8879E3-85E7-4685-A856-2E5363047E62}" type="datetimeFigureOut">
              <a:rPr lang="en-US" smtClean="0"/>
              <a:t>3/30/2014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9CBD90-596B-4E35-B725-33B01068F662}"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6887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28879E3-85E7-4685-A856-2E5363047E62}" type="datetimeFigureOut">
              <a:rPr lang="en-US" smtClean="0"/>
              <a:t>3/30/2014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9CBD90-596B-4E35-B725-33B01068F662}" type="slidenum">
              <a:rPr lang="en-US" smtClean="0"/>
              <a:t>‹#›</a:t>
            </a:fld>
            <a:endParaRPr lang="en-US"/>
          </a:p>
        </p:txBody>
      </p:sp>
    </p:spTree>
    <p:extLst>
      <p:ext uri="{BB962C8B-B14F-4D97-AF65-F5344CB8AC3E}">
        <p14:creationId xmlns:p14="http://schemas.microsoft.com/office/powerpoint/2010/main" val="2731639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28879E3-85E7-4685-A856-2E5363047E62}" type="datetimeFigureOut">
              <a:rPr lang="en-US" smtClean="0"/>
              <a:t>3/30/2014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9CBD90-596B-4E35-B725-33B01068F662}"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2533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28879E3-85E7-4685-A856-2E5363047E62}" type="datetimeFigureOut">
              <a:rPr lang="en-US" smtClean="0"/>
              <a:t>3/30/2014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9CBD90-596B-4E35-B725-33B01068F662}" type="slidenum">
              <a:rPr lang="en-US" smtClean="0"/>
              <a:t>‹#›</a:t>
            </a:fld>
            <a:endParaRPr lang="en-US"/>
          </a:p>
        </p:txBody>
      </p:sp>
    </p:spTree>
    <p:extLst>
      <p:ext uri="{BB962C8B-B14F-4D97-AF65-F5344CB8AC3E}">
        <p14:creationId xmlns:p14="http://schemas.microsoft.com/office/powerpoint/2010/main" val="214880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8879E3-85E7-4685-A856-2E5363047E62}" type="datetimeFigureOut">
              <a:rPr lang="en-US" smtClean="0"/>
              <a:t>3/30/2014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9CBD90-596B-4E35-B725-33B01068F662}" type="slidenum">
              <a:rPr lang="en-US" smtClean="0"/>
              <a:t>‹#›</a:t>
            </a:fld>
            <a:endParaRPr lang="en-US"/>
          </a:p>
        </p:txBody>
      </p:sp>
    </p:spTree>
    <p:extLst>
      <p:ext uri="{BB962C8B-B14F-4D97-AF65-F5344CB8AC3E}">
        <p14:creationId xmlns:p14="http://schemas.microsoft.com/office/powerpoint/2010/main" val="4020197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8879E3-85E7-4685-A856-2E5363047E62}" type="datetimeFigureOut">
              <a:rPr lang="en-US" smtClean="0"/>
              <a:t>3/30/2014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9CBD90-596B-4E35-B725-33B01068F662}" type="slidenum">
              <a:rPr lang="en-US" smtClean="0"/>
              <a:t>‹#›</a:t>
            </a:fld>
            <a:endParaRPr lang="en-US"/>
          </a:p>
        </p:txBody>
      </p:sp>
    </p:spTree>
    <p:extLst>
      <p:ext uri="{BB962C8B-B14F-4D97-AF65-F5344CB8AC3E}">
        <p14:creationId xmlns:p14="http://schemas.microsoft.com/office/powerpoint/2010/main" val="332218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8879E3-85E7-4685-A856-2E5363047E62}" type="datetimeFigureOut">
              <a:rPr lang="en-US" smtClean="0"/>
              <a:t>3/30/2014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9CBD90-596B-4E35-B725-33B01068F662}" type="slidenum">
              <a:rPr lang="en-US" smtClean="0"/>
              <a:t>‹#›</a:t>
            </a:fld>
            <a:endParaRPr lang="en-US"/>
          </a:p>
        </p:txBody>
      </p:sp>
    </p:spTree>
    <p:extLst>
      <p:ext uri="{BB962C8B-B14F-4D97-AF65-F5344CB8AC3E}">
        <p14:creationId xmlns:p14="http://schemas.microsoft.com/office/powerpoint/2010/main" val="679983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8879E3-85E7-4685-A856-2E5363047E62}" type="datetimeFigureOut">
              <a:rPr lang="en-US" smtClean="0"/>
              <a:t>3/30/2014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9CBD90-596B-4E35-B725-33B01068F662}" type="slidenum">
              <a:rPr lang="en-US" smtClean="0"/>
              <a:t>‹#›</a:t>
            </a:fld>
            <a:endParaRPr lang="en-US"/>
          </a:p>
        </p:txBody>
      </p:sp>
    </p:spTree>
    <p:extLst>
      <p:ext uri="{BB962C8B-B14F-4D97-AF65-F5344CB8AC3E}">
        <p14:creationId xmlns:p14="http://schemas.microsoft.com/office/powerpoint/2010/main" val="828141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8879E3-85E7-4685-A856-2E5363047E62}" type="datetimeFigureOut">
              <a:rPr lang="en-US" smtClean="0"/>
              <a:t>3/30/2014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A9CBD90-596B-4E35-B725-33B01068F662}" type="slidenum">
              <a:rPr lang="en-US" smtClean="0"/>
              <a:t>‹#›</a:t>
            </a:fld>
            <a:endParaRPr lang="en-US"/>
          </a:p>
        </p:txBody>
      </p:sp>
    </p:spTree>
    <p:extLst>
      <p:ext uri="{BB962C8B-B14F-4D97-AF65-F5344CB8AC3E}">
        <p14:creationId xmlns:p14="http://schemas.microsoft.com/office/powerpoint/2010/main" val="3450874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8879E3-85E7-4685-A856-2E5363047E62}" type="datetimeFigureOut">
              <a:rPr lang="en-US" smtClean="0"/>
              <a:t>3/30/2014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A9CBD90-596B-4E35-B725-33B01068F662}" type="slidenum">
              <a:rPr lang="en-US" smtClean="0"/>
              <a:t>‹#›</a:t>
            </a:fld>
            <a:endParaRPr lang="en-US"/>
          </a:p>
        </p:txBody>
      </p:sp>
    </p:spTree>
    <p:extLst>
      <p:ext uri="{BB962C8B-B14F-4D97-AF65-F5344CB8AC3E}">
        <p14:creationId xmlns:p14="http://schemas.microsoft.com/office/powerpoint/2010/main" val="3386920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8879E3-85E7-4685-A856-2E5363047E62}" type="datetimeFigureOut">
              <a:rPr lang="en-US" smtClean="0"/>
              <a:t>3/30/2014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A9CBD90-596B-4E35-B725-33B01068F662}" type="slidenum">
              <a:rPr lang="en-US" smtClean="0"/>
              <a:t>‹#›</a:t>
            </a:fld>
            <a:endParaRPr lang="en-US"/>
          </a:p>
        </p:txBody>
      </p:sp>
    </p:spTree>
    <p:extLst>
      <p:ext uri="{BB962C8B-B14F-4D97-AF65-F5344CB8AC3E}">
        <p14:creationId xmlns:p14="http://schemas.microsoft.com/office/powerpoint/2010/main" val="3622009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879E3-85E7-4685-A856-2E5363047E62}" type="datetimeFigureOut">
              <a:rPr lang="en-US" smtClean="0"/>
              <a:t>3/30/2014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A9CBD90-596B-4E35-B725-33B01068F662}" type="slidenum">
              <a:rPr lang="en-US" smtClean="0"/>
              <a:t>‹#›</a:t>
            </a:fld>
            <a:endParaRPr lang="en-US"/>
          </a:p>
        </p:txBody>
      </p:sp>
    </p:spTree>
    <p:extLst>
      <p:ext uri="{BB962C8B-B14F-4D97-AF65-F5344CB8AC3E}">
        <p14:creationId xmlns:p14="http://schemas.microsoft.com/office/powerpoint/2010/main" val="707426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879E3-85E7-4685-A856-2E5363047E62}" type="datetimeFigureOut">
              <a:rPr lang="en-US" smtClean="0"/>
              <a:t>3/30/2014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A9CBD90-596B-4E35-B725-33B01068F662}" type="slidenum">
              <a:rPr lang="en-US" smtClean="0"/>
              <a:t>‹#›</a:t>
            </a:fld>
            <a:endParaRPr lang="en-US"/>
          </a:p>
        </p:txBody>
      </p:sp>
    </p:spTree>
    <p:extLst>
      <p:ext uri="{BB962C8B-B14F-4D97-AF65-F5344CB8AC3E}">
        <p14:creationId xmlns:p14="http://schemas.microsoft.com/office/powerpoint/2010/main" val="4166837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879E3-85E7-4685-A856-2E5363047E62}" type="datetimeFigureOut">
              <a:rPr lang="en-US" smtClean="0"/>
              <a:t>3/30/2014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9CBD90-596B-4E35-B725-33B01068F662}" type="slidenum">
              <a:rPr lang="en-US" smtClean="0"/>
              <a:t>‹#›</a:t>
            </a:fld>
            <a:endParaRPr lang="en-US"/>
          </a:p>
        </p:txBody>
      </p:sp>
    </p:spTree>
    <p:extLst>
      <p:ext uri="{BB962C8B-B14F-4D97-AF65-F5344CB8AC3E}">
        <p14:creationId xmlns:p14="http://schemas.microsoft.com/office/powerpoint/2010/main" val="778002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28879E3-85E7-4685-A856-2E5363047E62}" type="datetimeFigureOut">
              <a:rPr lang="en-US" smtClean="0"/>
              <a:t>3/30/2014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A9CBD90-596B-4E35-B725-33B01068F662}" type="slidenum">
              <a:rPr lang="en-US" smtClean="0"/>
              <a:t>‹#›</a:t>
            </a:fld>
            <a:endParaRPr lang="en-US"/>
          </a:p>
        </p:txBody>
      </p:sp>
    </p:spTree>
    <p:extLst>
      <p:ext uri="{BB962C8B-B14F-4D97-AF65-F5344CB8AC3E}">
        <p14:creationId xmlns:p14="http://schemas.microsoft.com/office/powerpoint/2010/main" val="119819862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docs.google.com/a/northridgeschools.org/document/d/1zIT73_WNE5Zpl6Pwv0EccjNgX0kaf4QVRYXCFzjH99E/edit?usp=sharing" TargetMode="External"/><Relationship Id="rId3" Type="http://schemas.openxmlformats.org/officeDocument/2006/relationships/hyperlink" Target="https://docs.google.com/document/d/12h-4Yyu9qVfAx2xWuOdpDShj8PxW7qx1uu3kBZ4Xg2g/edit?usp=sharing" TargetMode="External"/><Relationship Id="rId7" Type="http://schemas.openxmlformats.org/officeDocument/2006/relationships/hyperlink" Target="https://docs.google.com/document/d/18WypfrQzG1f-aFFyBKsn7JdE8i4VeehYbLMlZG8IK-c/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poemhunter.com/poem/the-road-not-taken/" TargetMode="External"/><Relationship Id="rId5" Type="http://schemas.openxmlformats.org/officeDocument/2006/relationships/hyperlink" Target="https://docs.google.com/document/d/1dFpvQPg6z1ZS_q7JUyVq3F0QxjfEVd4XLZz8bqIi9nQ/edit?usp=sharing" TargetMode="External"/><Relationship Id="rId4" Type="http://schemas.openxmlformats.org/officeDocument/2006/relationships/hyperlink" Target="https://docs.google.com/document/d/1ARJwz0P-Nb0BaYUzRXFXzqwnOOTerwICOAYJIXpdtQU/edit?usp=sharing" TargetMode="External"/><Relationship Id="rId9" Type="http://schemas.openxmlformats.org/officeDocument/2006/relationships/hyperlink" Target="https://docs.google.com/a/northridgeschools.org/document/d/1sKcOu26GS7TYFAxcSizRH3Dc2g1R8pcXZ4goZKGUWxg/edit"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drive.google.com/file/d/0B3OrQccY1-88d0dqNk82NUhCTzQ/edit?usp=sharing" TargetMode="External"/><Relationship Id="rId3" Type="http://schemas.openxmlformats.org/officeDocument/2006/relationships/hyperlink" Target="https://drive.google.com/file/d/0B3OrQccY1-88N3VwSzVnajZXZVE/edit?usp=sharing" TargetMode="External"/><Relationship Id="rId7" Type="http://schemas.openxmlformats.org/officeDocument/2006/relationships/hyperlink" Target="http://www.poetryfoundation.org/poem/174742"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materlakes.enschool.org/ourpages/auto/2013/2/25/50973306/Nine_Stories_by_J_D__Salinger.pdf" TargetMode="External"/><Relationship Id="rId5" Type="http://schemas.openxmlformats.org/officeDocument/2006/relationships/hyperlink" Target="https://drive.google.com/file/d/0B3OrQccY1-88S2JnUlNmbkNfMlE/edit?usp=sharing" TargetMode="External"/><Relationship Id="rId10" Type="http://schemas.openxmlformats.org/officeDocument/2006/relationships/hyperlink" Target="https://drive.google.com/file/d/0B3OrQccY1-88eHNoNG5PSlAybE0/edit?usp=sharing" TargetMode="External"/><Relationship Id="rId4" Type="http://schemas.openxmlformats.org/officeDocument/2006/relationships/hyperlink" Target="https://drive.google.com/file/d/0B3OrQccY1-88a3NhcGRFd0k5LTQ/edit?usp=sharing" TargetMode="External"/><Relationship Id="rId9" Type="http://schemas.openxmlformats.org/officeDocument/2006/relationships/hyperlink" Target="https://drive.google.com/file/d/0B3OrQccY1-88Zl9ObW8ycXJPREU/edit?usp=sharing"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docs.google.com/a/northridgeschools.org/document/d/1cxR38XF5GeMOBRk89X1d1vI_YyfwKf86q5VRR0CLqTw/edit" TargetMode="External"/><Relationship Id="rId13" Type="http://schemas.openxmlformats.org/officeDocument/2006/relationships/hyperlink" Target="https://docs.google.com/a/northridgeschools.org/document/d/1XAhO_QYkjIktThiTwTxt6IONHNJUXo74nmk6nmytTBo/edit" TargetMode="External"/><Relationship Id="rId3" Type="http://schemas.openxmlformats.org/officeDocument/2006/relationships/hyperlink" Target="http://ebooks.adelaide.edu.au/g/gogol/nikolai/g61cl/" TargetMode="External"/><Relationship Id="rId7" Type="http://schemas.openxmlformats.org/officeDocument/2006/relationships/hyperlink" Target="http://209.184.141.5/westwood/academ/depts/dpteng/l-coker/virtualenglish/englsih%20i/english%20ia/scarlet_ibis.htm" TargetMode="External"/><Relationship Id="rId12" Type="http://schemas.openxmlformats.org/officeDocument/2006/relationships/hyperlink" Target="https://docs.google.com/a/northridgeschools.org/document/d/1S1ezQ9sKZlcW2KRZAidOHbMvtgAYxL2ZeTWCrjVnjl4/edit?usp=sharin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docs.google.com/a/northridgeschools.org/document/d/1xpIwLfyElcgrkyYyoLcTm8CdI6zwIQLWsylhr_sKdRE/edit" TargetMode="External"/><Relationship Id="rId11" Type="http://schemas.openxmlformats.org/officeDocument/2006/relationships/hyperlink" Target="http://xroads.virginia.edu/~ug97/quilt/walker.html" TargetMode="External"/><Relationship Id="rId5" Type="http://schemas.openxmlformats.org/officeDocument/2006/relationships/hyperlink" Target="https://docs.google.com/a/northridgeschools.org/document/d/1bgydFMOnWbsyykxzoatxy-ATuobmmGQQxByfI4mzJXI/edit" TargetMode="External"/><Relationship Id="rId10" Type="http://schemas.openxmlformats.org/officeDocument/2006/relationships/hyperlink" Target="http://www.auburn.edu/~vestmon/Gift_of_the_Magi.html" TargetMode="External"/><Relationship Id="rId4" Type="http://schemas.openxmlformats.org/officeDocument/2006/relationships/hyperlink" Target="https://docs.google.com/a/northridgeschools.org/document/d/1eYhtsM3A_c85N0-bt3TdDHg1O7ZQpk5K5NvMAH3ykyw/edit" TargetMode="External"/><Relationship Id="rId9" Type="http://schemas.openxmlformats.org/officeDocument/2006/relationships/hyperlink" Target="http://www.eldritchpress.org/nh/mbv.html" TargetMode="External"/><Relationship Id="rId14" Type="http://schemas.openxmlformats.org/officeDocument/2006/relationships/hyperlink" Target="https://docs.google.com/a/northridgeschools.org/document/d/1vSPnG4bCtReMM6GpCBqayJ1mmhsH-zzsZU9gQ1RtpUs/edi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nylearns.org/module/standards/commoncore.asp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lyon.k12.nv.us/education/components/scrapbook/default.php?sectiondetailid=886&amp;" TargetMode="External"/><Relationship Id="rId5" Type="http://schemas.openxmlformats.org/officeDocument/2006/relationships/hyperlink" Target="http://commoncore.org/maps/" TargetMode="External"/><Relationship Id="rId4" Type="http://schemas.openxmlformats.org/officeDocument/2006/relationships/hyperlink" Target="http://www.achievethecore.or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4227" y="590909"/>
            <a:ext cx="8001000" cy="2971801"/>
          </a:xfrm>
        </p:spPr>
        <p:txBody>
          <a:bodyPr/>
          <a:lstStyle/>
          <a:p>
            <a:r>
              <a:rPr lang="en-US" b="1" dirty="0" smtClean="0"/>
              <a:t>Preparing for the New Standards and Assessments</a:t>
            </a:r>
            <a:endParaRPr lang="en-US" b="1" dirty="0"/>
          </a:p>
        </p:txBody>
      </p:sp>
      <p:sp>
        <p:nvSpPr>
          <p:cNvPr id="3" name="Subtitle 2"/>
          <p:cNvSpPr>
            <a:spLocks noGrp="1"/>
          </p:cNvSpPr>
          <p:nvPr>
            <p:ph type="subTitle" idx="1"/>
          </p:nvPr>
        </p:nvSpPr>
        <p:spPr>
          <a:xfrm>
            <a:off x="2029933" y="3938758"/>
            <a:ext cx="9218912" cy="2042942"/>
          </a:xfrm>
          <a:solidFill>
            <a:schemeClr val="accent6">
              <a:lumMod val="20000"/>
              <a:lumOff val="80000"/>
            </a:schemeClr>
          </a:solidFill>
          <a:effectLst>
            <a:innerShdw blurRad="63500" dist="50800" dir="2700000">
              <a:prstClr val="black">
                <a:alpha val="50000"/>
              </a:prstClr>
            </a:innerShdw>
          </a:effectLst>
        </p:spPr>
        <p:txBody>
          <a:bodyPr>
            <a:noAutofit/>
          </a:bodyPr>
          <a:lstStyle/>
          <a:p>
            <a:r>
              <a:rPr lang="en-US" sz="3600" dirty="0" smtClean="0">
                <a:ln w="0"/>
                <a:solidFill>
                  <a:schemeClr val="accent1"/>
                </a:solidFill>
                <a:effectLst>
                  <a:outerShdw blurRad="38100" dist="25400" dir="5400000" algn="ctr" rotWithShape="0">
                    <a:srgbClr val="6E747A">
                      <a:alpha val="43000"/>
                    </a:srgbClr>
                  </a:outerShdw>
                </a:effectLst>
              </a:rPr>
              <a:t>1. Backwards Design</a:t>
            </a:r>
          </a:p>
          <a:p>
            <a:pPr algn="ctr"/>
            <a:r>
              <a:rPr lang="en-US" sz="3600" dirty="0" smtClean="0">
                <a:ln w="0"/>
                <a:solidFill>
                  <a:schemeClr val="accent1"/>
                </a:solidFill>
                <a:effectLst>
                  <a:outerShdw blurRad="38100" dist="25400" dir="5400000" algn="ctr" rotWithShape="0">
                    <a:srgbClr val="6E747A">
                      <a:alpha val="43000"/>
                    </a:srgbClr>
                  </a:outerShdw>
                </a:effectLst>
              </a:rPr>
              <a:t>2. Pacing Guides</a:t>
            </a:r>
            <a:r>
              <a:rPr lang="en-US" sz="3600" dirty="0">
                <a:ln w="0"/>
                <a:solidFill>
                  <a:schemeClr val="accent1"/>
                </a:solidFill>
                <a:effectLst>
                  <a:outerShdw blurRad="38100" dist="25400" dir="5400000" algn="ctr" rotWithShape="0">
                    <a:srgbClr val="6E747A">
                      <a:alpha val="43000"/>
                    </a:srgbClr>
                  </a:outerShdw>
                </a:effectLst>
              </a:rPr>
              <a:t> </a:t>
            </a:r>
            <a:r>
              <a:rPr lang="en-US" sz="3600" dirty="0" smtClean="0">
                <a:ln w="0"/>
                <a:solidFill>
                  <a:schemeClr val="accent1"/>
                </a:solidFill>
                <a:effectLst>
                  <a:outerShdw blurRad="38100" dist="25400" dir="5400000" algn="ctr" rotWithShape="0">
                    <a:srgbClr val="6E747A">
                      <a:alpha val="43000"/>
                    </a:srgbClr>
                  </a:outerShdw>
                </a:effectLst>
              </a:rPr>
              <a:t>reflecting Standards that can be Organized into Units</a:t>
            </a:r>
          </a:p>
        </p:txBody>
      </p:sp>
    </p:spTree>
    <p:extLst>
      <p:ext uri="{BB962C8B-B14F-4D97-AF65-F5344CB8AC3E}">
        <p14:creationId xmlns:p14="http://schemas.microsoft.com/office/powerpoint/2010/main" val="607395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043" y="482863"/>
            <a:ext cx="5007934" cy="1061266"/>
          </a:xfrm>
        </p:spPr>
        <p:txBody>
          <a:bodyPr>
            <a:normAutofit/>
          </a:bodyPr>
          <a:lstStyle/>
          <a:p>
            <a:r>
              <a:rPr lang="en-US" sz="4800" b="1" dirty="0" smtClean="0"/>
              <a:t>Expectations</a:t>
            </a:r>
            <a:endParaRPr lang="en-US" sz="5400" b="1" dirty="0"/>
          </a:p>
        </p:txBody>
      </p:sp>
      <p:sp>
        <p:nvSpPr>
          <p:cNvPr id="3" name="Content Placeholder 2"/>
          <p:cNvSpPr>
            <a:spLocks noGrp="1"/>
          </p:cNvSpPr>
          <p:nvPr>
            <p:ph idx="1"/>
          </p:nvPr>
        </p:nvSpPr>
        <p:spPr>
          <a:xfrm>
            <a:off x="482600" y="1728320"/>
            <a:ext cx="6914476" cy="4520080"/>
          </a:xfrm>
          <a:solidFill>
            <a:srgbClr val="FFFFC1"/>
          </a:solidFill>
        </p:spPr>
        <p:txBody>
          <a:bodyPr>
            <a:normAutofit fontScale="92500"/>
          </a:bodyPr>
          <a:lstStyle/>
          <a:p>
            <a:pPr>
              <a:buFont typeface="Wingdings" panose="05000000000000000000" pitchFamily="2" charset="2"/>
              <a:buChar char="q"/>
            </a:pPr>
            <a:r>
              <a:rPr lang="en-US" sz="4000" b="1" dirty="0" smtClean="0"/>
              <a:t>Learning Target Aligned to the Standards (skill-based)</a:t>
            </a:r>
          </a:p>
          <a:p>
            <a:pPr>
              <a:buFont typeface="Wingdings" panose="05000000000000000000" pitchFamily="2" charset="2"/>
              <a:buChar char="q"/>
            </a:pPr>
            <a:r>
              <a:rPr lang="en-US" sz="4000" b="1" dirty="0" smtClean="0"/>
              <a:t>Instructional Resources</a:t>
            </a:r>
          </a:p>
          <a:p>
            <a:pPr>
              <a:buFont typeface="Wingdings" panose="05000000000000000000" pitchFamily="2" charset="2"/>
              <a:buChar char="q"/>
            </a:pPr>
            <a:r>
              <a:rPr lang="en-US" sz="4000" b="1" dirty="0" smtClean="0"/>
              <a:t>Assessments</a:t>
            </a:r>
          </a:p>
          <a:p>
            <a:pPr>
              <a:buFont typeface="Wingdings" panose="05000000000000000000" pitchFamily="2" charset="2"/>
              <a:buChar char="q"/>
            </a:pPr>
            <a:r>
              <a:rPr lang="en-US" sz="4000" b="1" dirty="0" smtClean="0"/>
              <a:t>Blooms and/or </a:t>
            </a:r>
            <a:r>
              <a:rPr lang="en-US" sz="4000" b="1" dirty="0" err="1" smtClean="0"/>
              <a:t>Webbs</a:t>
            </a:r>
            <a:r>
              <a:rPr lang="en-US" sz="4000" b="1" dirty="0" smtClean="0"/>
              <a:t> DOK</a:t>
            </a:r>
          </a:p>
          <a:p>
            <a:pPr>
              <a:buFont typeface="Wingdings" panose="05000000000000000000" pitchFamily="2" charset="2"/>
              <a:buChar char="q"/>
            </a:pPr>
            <a:r>
              <a:rPr lang="en-US" sz="4000" b="1" dirty="0"/>
              <a:t>Essential Question(s)</a:t>
            </a:r>
          </a:p>
          <a:p>
            <a:pPr marL="0" indent="0">
              <a:buNone/>
            </a:pPr>
            <a:endParaRPr lang="en-US" sz="3200" b="1" dirty="0" smtClean="0"/>
          </a:p>
          <a:p>
            <a:pPr marL="457200" indent="-457200">
              <a:buAutoNum type="arabicPeriod"/>
            </a:pPr>
            <a:endParaRPr lang="en-US" dirty="0" smtClean="0"/>
          </a:p>
          <a:p>
            <a:pPr marL="457200" indent="-457200">
              <a:buAutoNum type="arabicPeriod"/>
            </a:pPr>
            <a:endParaRPr lang="en-US" dirty="0"/>
          </a:p>
        </p:txBody>
      </p:sp>
      <p:sp>
        <p:nvSpPr>
          <p:cNvPr id="5" name="Content Placeholder 2"/>
          <p:cNvSpPr txBox="1">
            <a:spLocks/>
          </p:cNvSpPr>
          <p:nvPr/>
        </p:nvSpPr>
        <p:spPr>
          <a:xfrm>
            <a:off x="7592757" y="2458528"/>
            <a:ext cx="4277190" cy="3079630"/>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1000" b="1" dirty="0" smtClean="0"/>
          </a:p>
          <a:p>
            <a:pPr>
              <a:buFont typeface="Wingdings" panose="05000000000000000000" pitchFamily="2" charset="2"/>
              <a:buChar char="q"/>
            </a:pPr>
            <a:r>
              <a:rPr lang="en-US" sz="3200" b="1" dirty="0" smtClean="0"/>
              <a:t>Activity Summary</a:t>
            </a:r>
          </a:p>
          <a:p>
            <a:pPr>
              <a:buFont typeface="Wingdings" panose="05000000000000000000" pitchFamily="2" charset="2"/>
              <a:buChar char="q"/>
            </a:pPr>
            <a:r>
              <a:rPr lang="en-US" sz="3200" b="1" dirty="0" smtClean="0"/>
              <a:t>Content/Theme</a:t>
            </a:r>
          </a:p>
          <a:p>
            <a:pPr>
              <a:buFont typeface="Wingdings" panose="05000000000000000000" pitchFamily="2" charset="2"/>
              <a:buChar char="q"/>
            </a:pPr>
            <a:r>
              <a:rPr lang="en-US" sz="3200" b="1" dirty="0" smtClean="0"/>
              <a:t>Textbook/Materials Alignment</a:t>
            </a:r>
          </a:p>
          <a:p>
            <a:pPr>
              <a:buFont typeface="Wingdings" panose="05000000000000000000" pitchFamily="2" charset="2"/>
              <a:buChar char="q"/>
            </a:pPr>
            <a:r>
              <a:rPr lang="en-US" sz="3200" b="1" dirty="0" smtClean="0"/>
              <a:t>Vocabulary</a:t>
            </a:r>
          </a:p>
          <a:p>
            <a:pPr marL="457200" indent="-457200">
              <a:buFont typeface="Wingdings 3" panose="05040102010807070707" pitchFamily="18" charset="2"/>
              <a:buAutoNum type="arabicPeriod"/>
            </a:pPr>
            <a:endParaRPr lang="en-US" dirty="0" smtClean="0"/>
          </a:p>
          <a:p>
            <a:pPr marL="0" lvl="1" indent="0">
              <a:buNone/>
            </a:pPr>
            <a:endParaRPr lang="en-US" dirty="0"/>
          </a:p>
        </p:txBody>
      </p:sp>
      <p:sp>
        <p:nvSpPr>
          <p:cNvPr id="6" name="TextBox 5"/>
          <p:cNvSpPr txBox="1"/>
          <p:nvPr/>
        </p:nvSpPr>
        <p:spPr>
          <a:xfrm>
            <a:off x="7397076" y="1728319"/>
            <a:ext cx="4718649" cy="523220"/>
          </a:xfrm>
          <a:prstGeom prst="rect">
            <a:avLst/>
          </a:prstGeom>
          <a:noFill/>
        </p:spPr>
        <p:txBody>
          <a:bodyPr wrap="square" rtlCol="0">
            <a:spAutoFit/>
          </a:bodyPr>
          <a:lstStyle/>
          <a:p>
            <a:r>
              <a:rPr lang="en-US" sz="2800" b="1" i="1" dirty="0" smtClean="0"/>
              <a:t>Other Areas to Consider</a:t>
            </a:r>
            <a:endParaRPr lang="en-US" sz="2800" b="1" i="1" dirty="0"/>
          </a:p>
        </p:txBody>
      </p:sp>
      <p:sp>
        <p:nvSpPr>
          <p:cNvPr id="4" name="TextBox 3"/>
          <p:cNvSpPr txBox="1"/>
          <p:nvPr/>
        </p:nvSpPr>
        <p:spPr>
          <a:xfrm>
            <a:off x="6210126" y="601370"/>
            <a:ext cx="5659821" cy="523220"/>
          </a:xfrm>
          <a:prstGeom prst="rect">
            <a:avLst/>
          </a:prstGeom>
          <a:noFill/>
        </p:spPr>
        <p:txBody>
          <a:bodyPr wrap="square" rtlCol="0">
            <a:spAutoFit/>
          </a:bodyPr>
          <a:lstStyle/>
          <a:p>
            <a:r>
              <a:rPr lang="en-US" sz="2800" b="1" i="1" dirty="0" smtClean="0">
                <a:solidFill>
                  <a:srgbClr val="0070C0"/>
                </a:solidFill>
              </a:rPr>
              <a:t>Weekly? Monthly? Quarterly?</a:t>
            </a:r>
            <a:endParaRPr lang="en-US" sz="2800" b="1" i="1" dirty="0">
              <a:solidFill>
                <a:srgbClr val="0070C0"/>
              </a:solidFill>
            </a:endParaRPr>
          </a:p>
        </p:txBody>
      </p:sp>
    </p:spTree>
    <p:extLst>
      <p:ext uri="{BB962C8B-B14F-4D97-AF65-F5344CB8AC3E}">
        <p14:creationId xmlns:p14="http://schemas.microsoft.com/office/powerpoint/2010/main" val="3833546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08083" y="-2191407"/>
            <a:ext cx="18288000" cy="10287000"/>
          </a:xfrm>
          <a:prstGeom prst="rect">
            <a:avLst/>
          </a:prstGeom>
        </p:spPr>
      </p:pic>
    </p:spTree>
    <p:extLst>
      <p:ext uri="{BB962C8B-B14F-4D97-AF65-F5344CB8AC3E}">
        <p14:creationId xmlns:p14="http://schemas.microsoft.com/office/powerpoint/2010/main" val="2066082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95446" y="-2349063"/>
            <a:ext cx="18288000" cy="10287000"/>
          </a:xfrm>
          <a:prstGeom prst="rect">
            <a:avLst/>
          </a:prstGeom>
        </p:spPr>
      </p:pic>
    </p:spTree>
    <p:extLst>
      <p:ext uri="{BB962C8B-B14F-4D97-AF65-F5344CB8AC3E}">
        <p14:creationId xmlns:p14="http://schemas.microsoft.com/office/powerpoint/2010/main" val="3376965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15761" y="-870439"/>
            <a:ext cx="18288000" cy="10287000"/>
          </a:xfrm>
          <a:prstGeom prst="rect">
            <a:avLst/>
          </a:prstGeom>
        </p:spPr>
      </p:pic>
    </p:spTree>
    <p:extLst>
      <p:ext uri="{BB962C8B-B14F-4D97-AF65-F5344CB8AC3E}">
        <p14:creationId xmlns:p14="http://schemas.microsoft.com/office/powerpoint/2010/main" val="3740530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grade ELA – </a:t>
            </a:r>
            <a:r>
              <a:rPr lang="en-US" sz="2000" dirty="0" smtClean="0"/>
              <a:t>links to Science and Social Studies </a:t>
            </a:r>
            <a:endParaRPr lang="en-US" sz="2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825" y="1264555"/>
            <a:ext cx="12007175" cy="6978825"/>
          </a:xfrm>
        </p:spPr>
      </p:pic>
    </p:spTree>
    <p:extLst>
      <p:ext uri="{BB962C8B-B14F-4D97-AF65-F5344CB8AC3E}">
        <p14:creationId xmlns:p14="http://schemas.microsoft.com/office/powerpoint/2010/main" val="3212447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22044" y="4637263"/>
            <a:ext cx="2365131" cy="400110"/>
          </a:xfrm>
          <a:prstGeom prst="rect">
            <a:avLst/>
          </a:prstGeom>
          <a:solidFill>
            <a:srgbClr val="FFFF99"/>
          </a:solidFill>
        </p:spPr>
        <p:txBody>
          <a:bodyPr wrap="square" rtlCol="0">
            <a:spAutoFit/>
          </a:bodyPr>
          <a:lstStyle/>
          <a:p>
            <a:r>
              <a:rPr lang="en-US" sz="2000" b="1" dirty="0" smtClean="0">
                <a:solidFill>
                  <a:srgbClr val="002060"/>
                </a:solidFill>
              </a:rPr>
              <a:t>Pacing by Month</a:t>
            </a:r>
            <a:endParaRPr lang="en-US" sz="2000" b="1" dirty="0">
              <a:solidFill>
                <a:srgbClr val="002060"/>
              </a:solidFill>
            </a:endParaRPr>
          </a:p>
        </p:txBody>
      </p:sp>
      <p:pic>
        <p:nvPicPr>
          <p:cNvPr id="3" name="Content Placeholder 3"/>
          <p:cNvPicPr>
            <a:picLocks noGrp="1" noChangeAspect="1"/>
          </p:cNvPicPr>
          <p:nvPr>
            <p:ph idx="1"/>
          </p:nvPr>
        </p:nvPicPr>
        <p:blipFill>
          <a:blip r:embed="rId3"/>
          <a:stretch>
            <a:fillRect/>
          </a:stretch>
        </p:blipFill>
        <p:spPr>
          <a:xfrm>
            <a:off x="-94891" y="-345377"/>
            <a:ext cx="12508302" cy="7419037"/>
          </a:xfrm>
          <a:prstGeom prst="rect">
            <a:avLst/>
          </a:prstGeom>
        </p:spPr>
      </p:pic>
      <p:sp>
        <p:nvSpPr>
          <p:cNvPr id="4" name="TextBox 3"/>
          <p:cNvSpPr txBox="1"/>
          <p:nvPr/>
        </p:nvSpPr>
        <p:spPr>
          <a:xfrm>
            <a:off x="385706" y="5303449"/>
            <a:ext cx="6256634" cy="830997"/>
          </a:xfrm>
          <a:prstGeom prst="rect">
            <a:avLst/>
          </a:prstGeom>
          <a:solidFill>
            <a:srgbClr val="FFFF99"/>
          </a:solidFill>
        </p:spPr>
        <p:txBody>
          <a:bodyPr wrap="square" rtlCol="0">
            <a:spAutoFit/>
          </a:bodyPr>
          <a:lstStyle/>
          <a:p>
            <a:pPr algn="ctr"/>
            <a:r>
              <a:rPr lang="en-US" sz="4800" b="1" dirty="0" smtClean="0">
                <a:solidFill>
                  <a:srgbClr val="0066CC"/>
                </a:solidFill>
              </a:rPr>
              <a:t>Pacing by Quarter</a:t>
            </a:r>
            <a:endParaRPr lang="en-US" sz="4800" b="1" dirty="0">
              <a:solidFill>
                <a:srgbClr val="0066CC"/>
              </a:solidFill>
            </a:endParaRPr>
          </a:p>
        </p:txBody>
      </p:sp>
    </p:spTree>
    <p:extLst>
      <p:ext uri="{BB962C8B-B14F-4D97-AF65-F5344CB8AC3E}">
        <p14:creationId xmlns:p14="http://schemas.microsoft.com/office/powerpoint/2010/main" val="2305959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 EDMS Example</a:t>
            </a:r>
            <a:endParaRPr lang="en-US" b="1"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3048000" y="-1714500"/>
            <a:ext cx="18288000" cy="10287000"/>
          </a:xfrm>
          <a:prstGeom prst="rect">
            <a:avLst/>
          </a:prstGeom>
        </p:spPr>
      </p:pic>
      <p:sp>
        <p:nvSpPr>
          <p:cNvPr id="5" name="TextBox 4"/>
          <p:cNvSpPr txBox="1"/>
          <p:nvPr/>
        </p:nvSpPr>
        <p:spPr>
          <a:xfrm>
            <a:off x="3534347" y="4320038"/>
            <a:ext cx="5932037" cy="830997"/>
          </a:xfrm>
          <a:prstGeom prst="rect">
            <a:avLst/>
          </a:prstGeom>
          <a:solidFill>
            <a:srgbClr val="FFFF99"/>
          </a:solidFill>
        </p:spPr>
        <p:txBody>
          <a:bodyPr wrap="square" rtlCol="0">
            <a:spAutoFit/>
          </a:bodyPr>
          <a:lstStyle/>
          <a:p>
            <a:pPr algn="ctr"/>
            <a:r>
              <a:rPr lang="en-US" sz="4800" b="1" dirty="0" smtClean="0">
                <a:solidFill>
                  <a:srgbClr val="0066CC"/>
                </a:solidFill>
              </a:rPr>
              <a:t>Pacing by Month</a:t>
            </a:r>
            <a:endParaRPr lang="en-US" sz="4800" b="1" dirty="0">
              <a:solidFill>
                <a:srgbClr val="0066CC"/>
              </a:solidFill>
            </a:endParaRPr>
          </a:p>
        </p:txBody>
      </p:sp>
    </p:spTree>
    <p:extLst>
      <p:ext uri="{BB962C8B-B14F-4D97-AF65-F5344CB8AC3E}">
        <p14:creationId xmlns:p14="http://schemas.microsoft.com/office/powerpoint/2010/main" val="273296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440811" y="-1324949"/>
            <a:ext cx="16720455" cy="9405258"/>
          </a:xfrm>
          <a:prstGeom prst="rect">
            <a:avLst/>
          </a:prstGeom>
        </p:spPr>
      </p:pic>
      <p:sp>
        <p:nvSpPr>
          <p:cNvPr id="5" name="TextBox 4"/>
          <p:cNvSpPr txBox="1"/>
          <p:nvPr/>
        </p:nvSpPr>
        <p:spPr>
          <a:xfrm>
            <a:off x="6259963" y="2957231"/>
            <a:ext cx="5932037" cy="830997"/>
          </a:xfrm>
          <a:prstGeom prst="rect">
            <a:avLst/>
          </a:prstGeom>
          <a:solidFill>
            <a:srgbClr val="FFFF99"/>
          </a:solidFill>
        </p:spPr>
        <p:txBody>
          <a:bodyPr wrap="square" rtlCol="0">
            <a:spAutoFit/>
          </a:bodyPr>
          <a:lstStyle/>
          <a:p>
            <a:pPr algn="ctr"/>
            <a:r>
              <a:rPr lang="en-US" sz="4800" b="1" dirty="0" smtClean="0">
                <a:solidFill>
                  <a:srgbClr val="0066CC"/>
                </a:solidFill>
              </a:rPr>
              <a:t>Pacing by Week</a:t>
            </a:r>
            <a:endParaRPr lang="en-US" sz="4800" b="1" dirty="0">
              <a:solidFill>
                <a:srgbClr val="0066CC"/>
              </a:solidFill>
            </a:endParaRPr>
          </a:p>
        </p:txBody>
      </p:sp>
    </p:spTree>
    <p:extLst>
      <p:ext uri="{BB962C8B-B14F-4D97-AF65-F5344CB8AC3E}">
        <p14:creationId xmlns:p14="http://schemas.microsoft.com/office/powerpoint/2010/main" val="2719941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EDMS Example</a:t>
            </a:r>
            <a:endParaRPr lang="en-US" dirty="0"/>
          </a:p>
        </p:txBody>
      </p:sp>
      <p:pic>
        <p:nvPicPr>
          <p:cNvPr id="6" name="Content Placeholder 5"/>
          <p:cNvPicPr>
            <a:picLocks noGrp="1" noChangeAspect="1"/>
          </p:cNvPicPr>
          <p:nvPr>
            <p:ph idx="1"/>
          </p:nvPr>
        </p:nvPicPr>
        <p:blipFill>
          <a:blip r:embed="rId3"/>
          <a:stretch>
            <a:fillRect/>
          </a:stretch>
        </p:blipFill>
        <p:spPr>
          <a:xfrm>
            <a:off x="-1712903" y="-904673"/>
            <a:ext cx="15080032" cy="8482519"/>
          </a:xfrm>
          <a:prstGeom prst="rect">
            <a:avLst/>
          </a:prstGeom>
        </p:spPr>
      </p:pic>
    </p:spTree>
    <p:extLst>
      <p:ext uri="{BB962C8B-B14F-4D97-AF65-F5344CB8AC3E}">
        <p14:creationId xmlns:p14="http://schemas.microsoft.com/office/powerpoint/2010/main" val="94279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84393662"/>
              </p:ext>
            </p:extLst>
          </p:nvPr>
        </p:nvGraphicFramePr>
        <p:xfrm>
          <a:off x="165369" y="1138135"/>
          <a:ext cx="12026630" cy="10404469"/>
        </p:xfrm>
        <a:graphic>
          <a:graphicData uri="http://schemas.openxmlformats.org/drawingml/2006/table">
            <a:tbl>
              <a:tblPr>
                <a:tableStyleId>{5C22544A-7EE6-4342-B048-85BDC9FD1C3A}</a:tableStyleId>
              </a:tblPr>
              <a:tblGrid>
                <a:gridCol w="1285254"/>
                <a:gridCol w="903471"/>
                <a:gridCol w="1504306"/>
                <a:gridCol w="1218097"/>
                <a:gridCol w="993227"/>
                <a:gridCol w="1371600"/>
                <a:gridCol w="1813035"/>
                <a:gridCol w="1187806"/>
                <a:gridCol w="1749834"/>
              </a:tblGrid>
              <a:tr h="768464">
                <a:tc>
                  <a:txBody>
                    <a:bodyPr/>
                    <a:lstStyle/>
                    <a:p>
                      <a:pPr marL="0" marR="0" algn="ctr">
                        <a:lnSpc>
                          <a:spcPct val="107000"/>
                        </a:lnSpc>
                        <a:spcBef>
                          <a:spcPts val="0"/>
                        </a:spcBef>
                        <a:spcAft>
                          <a:spcPts val="0"/>
                        </a:spcAft>
                      </a:pPr>
                      <a:r>
                        <a:rPr lang="en-US" sz="1400" b="1" dirty="0">
                          <a:effectLst/>
                          <a:latin typeface="Arial Narrow" panose="020B0606020202030204" pitchFamily="34" charset="0"/>
                        </a:rPr>
                        <a:t>Big Idea</a:t>
                      </a:r>
                    </a:p>
                    <a:p>
                      <a:pPr marL="0" marR="0" algn="ctr">
                        <a:lnSpc>
                          <a:spcPct val="107000"/>
                        </a:lnSpc>
                        <a:spcBef>
                          <a:spcPts val="0"/>
                        </a:spcBef>
                        <a:spcAft>
                          <a:spcPts val="0"/>
                        </a:spcAft>
                      </a:pPr>
                      <a:r>
                        <a:rPr lang="en-US" sz="1400" b="1" dirty="0">
                          <a:effectLst/>
                          <a:latin typeface="Arial Narrow" panose="020B0606020202030204" pitchFamily="34" charset="0"/>
                        </a:rPr>
                        <a:t>(Theme)</a:t>
                      </a:r>
                      <a:endParaRPr lang="en-US" sz="1400" b="1" dirty="0">
                        <a:solidFill>
                          <a:srgbClr val="000000"/>
                        </a:solidFill>
                        <a:effectLst/>
                        <a:latin typeface="Arial Narrow" panose="020B0606020202030204" pitchFamily="34" charset="0"/>
                        <a:ea typeface="Cambria" panose="02040503050406030204" pitchFamily="18" charset="0"/>
                        <a:cs typeface="Cambria" panose="02040503050406030204" pitchFamily="18" charset="0"/>
                      </a:endParaRPr>
                    </a:p>
                  </a:txBody>
                  <a:tcPr marL="51778" marR="51778" marT="51778" marB="51778">
                    <a:solidFill>
                      <a:schemeClr val="accent4">
                        <a:lumMod val="40000"/>
                        <a:lumOff val="60000"/>
                      </a:schemeClr>
                    </a:solidFill>
                  </a:tcPr>
                </a:tc>
                <a:tc>
                  <a:txBody>
                    <a:bodyPr/>
                    <a:lstStyle/>
                    <a:p>
                      <a:pPr marL="0" marR="0">
                        <a:lnSpc>
                          <a:spcPct val="107000"/>
                        </a:lnSpc>
                        <a:spcBef>
                          <a:spcPts val="0"/>
                        </a:spcBef>
                        <a:spcAft>
                          <a:spcPts val="0"/>
                        </a:spcAft>
                      </a:pPr>
                      <a:r>
                        <a:rPr lang="en-US" sz="1400" b="1" dirty="0">
                          <a:effectLst/>
                          <a:latin typeface="Arial Narrow" panose="020B0606020202030204" pitchFamily="34" charset="0"/>
                        </a:rPr>
                        <a:t>Ultimate Learning Target</a:t>
                      </a:r>
                      <a:endParaRPr lang="en-US" sz="1400" b="1" dirty="0">
                        <a:solidFill>
                          <a:srgbClr val="000000"/>
                        </a:solidFill>
                        <a:effectLst/>
                        <a:latin typeface="Arial Narrow" panose="020B0606020202030204" pitchFamily="34" charset="0"/>
                        <a:ea typeface="Cambria" panose="02040503050406030204" pitchFamily="18" charset="0"/>
                        <a:cs typeface="Cambria" panose="02040503050406030204" pitchFamily="18" charset="0"/>
                      </a:endParaRPr>
                    </a:p>
                  </a:txBody>
                  <a:tcPr marL="51778" marR="51778" marT="51778" marB="51778">
                    <a:solidFill>
                      <a:schemeClr val="accent4">
                        <a:lumMod val="40000"/>
                        <a:lumOff val="60000"/>
                      </a:schemeClr>
                    </a:solidFill>
                  </a:tcPr>
                </a:tc>
                <a:tc>
                  <a:txBody>
                    <a:bodyPr/>
                    <a:lstStyle/>
                    <a:p>
                      <a:pPr marL="0" marR="0" algn="ctr">
                        <a:lnSpc>
                          <a:spcPct val="107000"/>
                        </a:lnSpc>
                        <a:spcBef>
                          <a:spcPts val="0"/>
                        </a:spcBef>
                        <a:spcAft>
                          <a:spcPts val="0"/>
                        </a:spcAft>
                      </a:pPr>
                      <a:r>
                        <a:rPr lang="en-US" sz="1400" b="1" dirty="0">
                          <a:effectLst/>
                          <a:latin typeface="Arial Narrow" panose="020B0606020202030204" pitchFamily="34" charset="0"/>
                        </a:rPr>
                        <a:t>Specific </a:t>
                      </a:r>
                    </a:p>
                    <a:p>
                      <a:pPr marL="0" marR="0" algn="ctr">
                        <a:lnSpc>
                          <a:spcPct val="107000"/>
                        </a:lnSpc>
                        <a:spcBef>
                          <a:spcPts val="0"/>
                        </a:spcBef>
                        <a:spcAft>
                          <a:spcPts val="0"/>
                        </a:spcAft>
                      </a:pPr>
                      <a:r>
                        <a:rPr lang="en-US" sz="1400" b="1" dirty="0">
                          <a:effectLst/>
                          <a:latin typeface="Arial Narrow" panose="020B0606020202030204" pitchFamily="34" charset="0"/>
                        </a:rPr>
                        <a:t>Learning </a:t>
                      </a:r>
                    </a:p>
                    <a:p>
                      <a:pPr marL="0" marR="0" algn="ctr">
                        <a:lnSpc>
                          <a:spcPct val="107000"/>
                        </a:lnSpc>
                        <a:spcBef>
                          <a:spcPts val="0"/>
                        </a:spcBef>
                        <a:spcAft>
                          <a:spcPts val="0"/>
                        </a:spcAft>
                      </a:pPr>
                      <a:r>
                        <a:rPr lang="en-US" sz="1400" b="1" dirty="0">
                          <a:effectLst/>
                          <a:latin typeface="Arial Narrow" panose="020B0606020202030204" pitchFamily="34" charset="0"/>
                        </a:rPr>
                        <a:t>Targets</a:t>
                      </a:r>
                      <a:endParaRPr lang="en-US" sz="1400" b="1" dirty="0">
                        <a:solidFill>
                          <a:srgbClr val="000000"/>
                        </a:solidFill>
                        <a:effectLst/>
                        <a:latin typeface="Arial Narrow" panose="020B0606020202030204" pitchFamily="34" charset="0"/>
                        <a:ea typeface="Cambria" panose="02040503050406030204" pitchFamily="18" charset="0"/>
                        <a:cs typeface="Cambria" panose="02040503050406030204" pitchFamily="18" charset="0"/>
                      </a:endParaRPr>
                    </a:p>
                  </a:txBody>
                  <a:tcPr marL="51778" marR="51778" marT="51778" marB="51778">
                    <a:solidFill>
                      <a:schemeClr val="accent4">
                        <a:lumMod val="40000"/>
                        <a:lumOff val="60000"/>
                      </a:schemeClr>
                    </a:solidFill>
                  </a:tcPr>
                </a:tc>
                <a:tc>
                  <a:txBody>
                    <a:bodyPr/>
                    <a:lstStyle/>
                    <a:p>
                      <a:pPr marL="0" marR="0">
                        <a:lnSpc>
                          <a:spcPct val="107000"/>
                        </a:lnSpc>
                        <a:spcBef>
                          <a:spcPts val="0"/>
                        </a:spcBef>
                        <a:spcAft>
                          <a:spcPts val="0"/>
                        </a:spcAft>
                      </a:pPr>
                      <a:r>
                        <a:rPr lang="en-US" sz="1400" b="1" dirty="0">
                          <a:effectLst/>
                          <a:latin typeface="Arial Narrow" panose="020B0606020202030204" pitchFamily="34" charset="0"/>
                        </a:rPr>
                        <a:t>Underpinning Learning Targets </a:t>
                      </a:r>
                      <a:r>
                        <a:rPr lang="en-US" sz="800" b="1" dirty="0">
                          <a:effectLst/>
                          <a:latin typeface="Arial Narrow" panose="020B0606020202030204" pitchFamily="34" charset="0"/>
                        </a:rPr>
                        <a:t> </a:t>
                      </a:r>
                      <a:endParaRPr lang="en-US" sz="800" b="1" dirty="0">
                        <a:solidFill>
                          <a:srgbClr val="000000"/>
                        </a:solidFill>
                        <a:effectLst/>
                        <a:latin typeface="Arial Narrow" panose="020B0606020202030204" pitchFamily="34" charset="0"/>
                        <a:ea typeface="Cambria" panose="02040503050406030204" pitchFamily="18" charset="0"/>
                        <a:cs typeface="Cambria" panose="02040503050406030204" pitchFamily="18" charset="0"/>
                      </a:endParaRPr>
                    </a:p>
                  </a:txBody>
                  <a:tcPr marL="51778" marR="51778" marT="51778" marB="51778">
                    <a:solidFill>
                      <a:schemeClr val="accent4">
                        <a:lumMod val="40000"/>
                        <a:lumOff val="60000"/>
                      </a:schemeClr>
                    </a:solidFill>
                  </a:tcPr>
                </a:tc>
                <a:tc>
                  <a:txBody>
                    <a:bodyPr/>
                    <a:lstStyle/>
                    <a:p>
                      <a:pPr marL="0" marR="0" algn="ctr">
                        <a:lnSpc>
                          <a:spcPct val="107000"/>
                        </a:lnSpc>
                        <a:spcBef>
                          <a:spcPts val="0"/>
                        </a:spcBef>
                        <a:spcAft>
                          <a:spcPts val="0"/>
                        </a:spcAft>
                      </a:pPr>
                      <a:r>
                        <a:rPr lang="en-US" sz="1400" b="1">
                          <a:effectLst/>
                          <a:latin typeface="Arial Narrow" panose="020B0606020202030204" pitchFamily="34" charset="0"/>
                        </a:rPr>
                        <a:t>Depth </a:t>
                      </a:r>
                    </a:p>
                    <a:p>
                      <a:pPr marL="0" marR="0" algn="ctr">
                        <a:lnSpc>
                          <a:spcPct val="107000"/>
                        </a:lnSpc>
                        <a:spcBef>
                          <a:spcPts val="0"/>
                        </a:spcBef>
                        <a:spcAft>
                          <a:spcPts val="0"/>
                        </a:spcAft>
                      </a:pPr>
                      <a:r>
                        <a:rPr lang="en-US" sz="1400" b="1">
                          <a:effectLst/>
                          <a:latin typeface="Arial Narrow" panose="020B0606020202030204" pitchFamily="34" charset="0"/>
                        </a:rPr>
                        <a:t>of </a:t>
                      </a:r>
                    </a:p>
                    <a:p>
                      <a:pPr marL="0" marR="0" algn="ctr">
                        <a:lnSpc>
                          <a:spcPct val="107000"/>
                        </a:lnSpc>
                        <a:spcBef>
                          <a:spcPts val="0"/>
                        </a:spcBef>
                        <a:spcAft>
                          <a:spcPts val="0"/>
                        </a:spcAft>
                      </a:pPr>
                      <a:r>
                        <a:rPr lang="en-US" sz="1400" b="1">
                          <a:effectLst/>
                          <a:latin typeface="Arial Narrow" panose="020B0606020202030204" pitchFamily="34" charset="0"/>
                        </a:rPr>
                        <a:t>Knowledge</a:t>
                      </a:r>
                      <a:endParaRPr lang="en-US" sz="1400" b="1">
                        <a:solidFill>
                          <a:srgbClr val="000000"/>
                        </a:solidFill>
                        <a:effectLst/>
                        <a:latin typeface="Arial Narrow" panose="020B0606020202030204" pitchFamily="34" charset="0"/>
                        <a:ea typeface="Cambria" panose="02040503050406030204" pitchFamily="18" charset="0"/>
                        <a:cs typeface="Cambria" panose="02040503050406030204" pitchFamily="18" charset="0"/>
                      </a:endParaRPr>
                    </a:p>
                  </a:txBody>
                  <a:tcPr marL="51778" marR="51778" marT="51778" marB="51778">
                    <a:solidFill>
                      <a:schemeClr val="accent4">
                        <a:lumMod val="40000"/>
                        <a:lumOff val="60000"/>
                      </a:schemeClr>
                    </a:solidFill>
                  </a:tcPr>
                </a:tc>
                <a:tc>
                  <a:txBody>
                    <a:bodyPr/>
                    <a:lstStyle/>
                    <a:p>
                      <a:pPr marL="0" marR="0">
                        <a:lnSpc>
                          <a:spcPct val="107000"/>
                        </a:lnSpc>
                        <a:spcBef>
                          <a:spcPts val="0"/>
                        </a:spcBef>
                        <a:spcAft>
                          <a:spcPts val="0"/>
                        </a:spcAft>
                      </a:pPr>
                      <a:r>
                        <a:rPr lang="en-US" sz="1400" b="1" dirty="0">
                          <a:effectLst/>
                          <a:latin typeface="Arial Narrow" panose="020B0606020202030204" pitchFamily="34" charset="0"/>
                        </a:rPr>
                        <a:t>Essential </a:t>
                      </a:r>
                    </a:p>
                    <a:p>
                      <a:pPr marL="0" marR="0">
                        <a:lnSpc>
                          <a:spcPct val="107000"/>
                        </a:lnSpc>
                        <a:spcBef>
                          <a:spcPts val="0"/>
                        </a:spcBef>
                        <a:spcAft>
                          <a:spcPts val="0"/>
                        </a:spcAft>
                      </a:pPr>
                      <a:r>
                        <a:rPr lang="en-US" sz="1400" b="1" dirty="0">
                          <a:effectLst/>
                          <a:latin typeface="Arial Narrow" panose="020B0606020202030204" pitchFamily="34" charset="0"/>
                        </a:rPr>
                        <a:t>Questions</a:t>
                      </a:r>
                      <a:endParaRPr lang="en-US" sz="1400" b="1" dirty="0">
                        <a:solidFill>
                          <a:srgbClr val="000000"/>
                        </a:solidFill>
                        <a:effectLst/>
                        <a:latin typeface="Arial Narrow" panose="020B0606020202030204" pitchFamily="34" charset="0"/>
                        <a:ea typeface="Cambria" panose="02040503050406030204" pitchFamily="18" charset="0"/>
                        <a:cs typeface="Cambria" panose="02040503050406030204" pitchFamily="18" charset="0"/>
                      </a:endParaRPr>
                    </a:p>
                  </a:txBody>
                  <a:tcPr marL="51778" marR="51778" marT="51778" marB="51778">
                    <a:solidFill>
                      <a:schemeClr val="accent4">
                        <a:lumMod val="40000"/>
                        <a:lumOff val="60000"/>
                      </a:schemeClr>
                    </a:solidFill>
                  </a:tcPr>
                </a:tc>
                <a:tc>
                  <a:txBody>
                    <a:bodyPr/>
                    <a:lstStyle/>
                    <a:p>
                      <a:pPr marL="0" marR="0">
                        <a:lnSpc>
                          <a:spcPct val="107000"/>
                        </a:lnSpc>
                        <a:spcBef>
                          <a:spcPts val="0"/>
                        </a:spcBef>
                        <a:spcAft>
                          <a:spcPts val="0"/>
                        </a:spcAft>
                      </a:pPr>
                      <a:r>
                        <a:rPr lang="en-US" sz="1400" b="1">
                          <a:effectLst/>
                          <a:latin typeface="Arial Narrow" panose="020B0606020202030204" pitchFamily="34" charset="0"/>
                        </a:rPr>
                        <a:t>Instructional Resources</a:t>
                      </a:r>
                      <a:endParaRPr lang="en-US" sz="1400" b="1">
                        <a:solidFill>
                          <a:srgbClr val="000000"/>
                        </a:solidFill>
                        <a:effectLst/>
                        <a:latin typeface="Arial Narrow" panose="020B0606020202030204" pitchFamily="34" charset="0"/>
                        <a:ea typeface="Cambria" panose="02040503050406030204" pitchFamily="18" charset="0"/>
                        <a:cs typeface="Cambria" panose="02040503050406030204" pitchFamily="18" charset="0"/>
                      </a:endParaRPr>
                    </a:p>
                  </a:txBody>
                  <a:tcPr marL="51778" marR="51778" marT="51778" marB="51778">
                    <a:solidFill>
                      <a:schemeClr val="accent4">
                        <a:lumMod val="40000"/>
                        <a:lumOff val="60000"/>
                      </a:schemeClr>
                    </a:solidFill>
                  </a:tcPr>
                </a:tc>
                <a:tc>
                  <a:txBody>
                    <a:bodyPr/>
                    <a:lstStyle/>
                    <a:p>
                      <a:pPr marL="0" marR="0">
                        <a:lnSpc>
                          <a:spcPct val="107000"/>
                        </a:lnSpc>
                        <a:spcBef>
                          <a:spcPts val="0"/>
                        </a:spcBef>
                        <a:spcAft>
                          <a:spcPts val="0"/>
                        </a:spcAft>
                      </a:pPr>
                      <a:r>
                        <a:rPr lang="en-US" sz="1400" b="1">
                          <a:effectLst/>
                          <a:latin typeface="Arial Narrow" panose="020B0606020202030204" pitchFamily="34" charset="0"/>
                        </a:rPr>
                        <a:t>Vocabulary </a:t>
                      </a:r>
                      <a:endParaRPr lang="en-US" sz="1400" b="1">
                        <a:solidFill>
                          <a:srgbClr val="000000"/>
                        </a:solidFill>
                        <a:effectLst/>
                        <a:latin typeface="Arial Narrow" panose="020B0606020202030204" pitchFamily="34" charset="0"/>
                        <a:ea typeface="Cambria" panose="02040503050406030204" pitchFamily="18" charset="0"/>
                        <a:cs typeface="Cambria" panose="02040503050406030204" pitchFamily="18" charset="0"/>
                      </a:endParaRPr>
                    </a:p>
                  </a:txBody>
                  <a:tcPr marL="51778" marR="51778" marT="51778" marB="51778">
                    <a:solidFill>
                      <a:schemeClr val="accent4">
                        <a:lumMod val="40000"/>
                        <a:lumOff val="60000"/>
                      </a:schemeClr>
                    </a:solidFill>
                  </a:tcPr>
                </a:tc>
                <a:tc>
                  <a:txBody>
                    <a:bodyPr/>
                    <a:lstStyle/>
                    <a:p>
                      <a:pPr marL="0" marR="0">
                        <a:lnSpc>
                          <a:spcPct val="107000"/>
                        </a:lnSpc>
                        <a:spcBef>
                          <a:spcPts val="0"/>
                        </a:spcBef>
                        <a:spcAft>
                          <a:spcPts val="0"/>
                        </a:spcAft>
                      </a:pPr>
                      <a:r>
                        <a:rPr lang="en-US" sz="1400" b="1" dirty="0">
                          <a:effectLst/>
                          <a:latin typeface="Arial Narrow" panose="020B0606020202030204" pitchFamily="34" charset="0"/>
                        </a:rPr>
                        <a:t>FIP Assessments</a:t>
                      </a:r>
                      <a:endParaRPr lang="en-US" sz="1400" b="1" dirty="0">
                        <a:solidFill>
                          <a:srgbClr val="000000"/>
                        </a:solidFill>
                        <a:effectLst/>
                        <a:latin typeface="Arial Narrow" panose="020B0606020202030204" pitchFamily="34" charset="0"/>
                        <a:ea typeface="Cambria" panose="02040503050406030204" pitchFamily="18" charset="0"/>
                        <a:cs typeface="Cambria" panose="02040503050406030204" pitchFamily="18" charset="0"/>
                      </a:endParaRPr>
                    </a:p>
                  </a:txBody>
                  <a:tcPr marL="51778" marR="51778" marT="51778" marB="51778">
                    <a:solidFill>
                      <a:schemeClr val="accent4">
                        <a:lumMod val="40000"/>
                        <a:lumOff val="60000"/>
                      </a:schemeClr>
                    </a:solidFill>
                  </a:tcPr>
                </a:tc>
              </a:tr>
              <a:tr h="9616065">
                <a:tc>
                  <a:txBody>
                    <a:bodyPr/>
                    <a:lstStyle/>
                    <a:p>
                      <a:pPr marL="0" marR="0">
                        <a:lnSpc>
                          <a:spcPct val="107000"/>
                        </a:lnSpc>
                        <a:spcBef>
                          <a:spcPts val="0"/>
                        </a:spcBef>
                        <a:spcAft>
                          <a:spcPts val="0"/>
                        </a:spcAft>
                      </a:pPr>
                      <a:r>
                        <a:rPr lang="en-US" sz="1400" dirty="0">
                          <a:effectLst/>
                          <a:latin typeface="Arial Narrow" panose="020B0606020202030204" pitchFamily="34" charset="0"/>
                        </a:rPr>
                        <a:t>Locating several pieces of textual evidence can improve my analysis of literary elements. </a:t>
                      </a:r>
                      <a:endParaRPr lang="en-US" sz="1400" dirty="0">
                        <a:solidFill>
                          <a:srgbClr val="000000"/>
                        </a:solidFill>
                        <a:effectLst/>
                        <a:latin typeface="Arial Narrow" panose="020B0606020202030204" pitchFamily="34" charset="0"/>
                        <a:ea typeface="Cambria" panose="02040503050406030204" pitchFamily="18" charset="0"/>
                        <a:cs typeface="Cambria" panose="02040503050406030204" pitchFamily="18" charset="0"/>
                      </a:endParaRPr>
                    </a:p>
                  </a:txBody>
                  <a:tcPr marL="51778" marR="51778" marT="51778" marB="51778"/>
                </a:tc>
                <a:tc>
                  <a:txBody>
                    <a:bodyPr/>
                    <a:lstStyle/>
                    <a:p>
                      <a:pPr marL="0" marR="0">
                        <a:lnSpc>
                          <a:spcPct val="107000"/>
                        </a:lnSpc>
                        <a:spcBef>
                          <a:spcPts val="0"/>
                        </a:spcBef>
                        <a:spcAft>
                          <a:spcPts val="0"/>
                        </a:spcAft>
                      </a:pPr>
                      <a:r>
                        <a:rPr lang="en-US" sz="1400" dirty="0">
                          <a:effectLst/>
                          <a:latin typeface="Arial Narrow" panose="020B0606020202030204" pitchFamily="34" charset="0"/>
                        </a:rPr>
                        <a:t>*Reasoning</a:t>
                      </a:r>
                    </a:p>
                    <a:p>
                      <a:pPr marL="0" marR="0">
                        <a:lnSpc>
                          <a:spcPct val="107000"/>
                        </a:lnSpc>
                        <a:spcBef>
                          <a:spcPts val="0"/>
                        </a:spcBef>
                        <a:spcAft>
                          <a:spcPts val="0"/>
                        </a:spcAft>
                      </a:pPr>
                      <a:r>
                        <a:rPr lang="en-US" sz="1400" dirty="0">
                          <a:effectLst/>
                          <a:latin typeface="Arial Narrow" panose="020B0606020202030204" pitchFamily="34" charset="0"/>
                        </a:rPr>
                        <a:t/>
                      </a:r>
                      <a:br>
                        <a:rPr lang="en-US" sz="1400" dirty="0">
                          <a:effectLst/>
                          <a:latin typeface="Arial Narrow" panose="020B0606020202030204" pitchFamily="34" charset="0"/>
                        </a:rPr>
                      </a:br>
                      <a:r>
                        <a:rPr lang="en-US" sz="1400" dirty="0">
                          <a:effectLst/>
                          <a:latin typeface="Arial Narrow" panose="020B0606020202030204" pitchFamily="34" charset="0"/>
                        </a:rPr>
                        <a:t/>
                      </a:r>
                      <a:br>
                        <a:rPr lang="en-US" sz="1400" dirty="0">
                          <a:effectLst/>
                          <a:latin typeface="Arial Narrow" panose="020B0606020202030204" pitchFamily="34" charset="0"/>
                        </a:rPr>
                      </a:br>
                      <a:endParaRPr lang="en-US" sz="1400" dirty="0">
                        <a:solidFill>
                          <a:srgbClr val="000000"/>
                        </a:solidFill>
                        <a:effectLst/>
                        <a:latin typeface="Arial Narrow" panose="020B0606020202030204" pitchFamily="34" charset="0"/>
                        <a:ea typeface="Cambria" panose="02040503050406030204" pitchFamily="18" charset="0"/>
                        <a:cs typeface="Cambria" panose="02040503050406030204" pitchFamily="18" charset="0"/>
                      </a:endParaRPr>
                    </a:p>
                  </a:txBody>
                  <a:tcPr marL="51778" marR="51778" marT="51778" marB="51778"/>
                </a:tc>
                <a:tc>
                  <a:txBody>
                    <a:bodyPr/>
                    <a:lstStyle/>
                    <a:p>
                      <a:pPr marL="0" marR="0">
                        <a:lnSpc>
                          <a:spcPct val="107000"/>
                        </a:lnSpc>
                        <a:spcBef>
                          <a:spcPts val="0"/>
                        </a:spcBef>
                        <a:spcAft>
                          <a:spcPts val="0"/>
                        </a:spcAft>
                      </a:pPr>
                      <a:r>
                        <a:rPr lang="en-US" sz="1400" dirty="0">
                          <a:effectLst/>
                          <a:latin typeface="Arial Narrow" panose="020B0606020202030204" pitchFamily="34" charset="0"/>
                        </a:rPr>
                        <a:t>1.  I can cite several pieces of textual evidence that support what a text says explicitly.  </a:t>
                      </a:r>
                    </a:p>
                    <a:p>
                      <a:pPr marL="0" marR="0">
                        <a:lnSpc>
                          <a:spcPct val="107000"/>
                        </a:lnSpc>
                        <a:spcBef>
                          <a:spcPts val="0"/>
                        </a:spcBef>
                        <a:spcAft>
                          <a:spcPts val="0"/>
                        </a:spcAft>
                      </a:pPr>
                      <a:r>
                        <a:rPr lang="en-US" sz="1400" dirty="0">
                          <a:effectLst/>
                          <a:latin typeface="Arial Narrow" panose="020B0606020202030204" pitchFamily="34" charset="0"/>
                        </a:rPr>
                        <a:t/>
                      </a:r>
                      <a:br>
                        <a:rPr lang="en-US" sz="1400" dirty="0">
                          <a:effectLst/>
                          <a:latin typeface="Arial Narrow" panose="020B0606020202030204" pitchFamily="34" charset="0"/>
                        </a:rPr>
                      </a:br>
                      <a:endParaRPr lang="en-US" sz="1400" dirty="0">
                        <a:effectLst/>
                        <a:latin typeface="Arial Narrow" panose="020B0606020202030204" pitchFamily="34" charset="0"/>
                      </a:endParaRPr>
                    </a:p>
                    <a:p>
                      <a:pPr marL="0" marR="0">
                        <a:lnSpc>
                          <a:spcPct val="107000"/>
                        </a:lnSpc>
                        <a:spcBef>
                          <a:spcPts val="0"/>
                        </a:spcBef>
                        <a:spcAft>
                          <a:spcPts val="0"/>
                        </a:spcAft>
                      </a:pPr>
                      <a:r>
                        <a:rPr lang="en-US" sz="1400" dirty="0">
                          <a:effectLst/>
                          <a:latin typeface="Arial Narrow" panose="020B0606020202030204" pitchFamily="34" charset="0"/>
                        </a:rPr>
                        <a:t>2.  I can cite several pieces of textual evidence that support an inference drawn from a text.</a:t>
                      </a:r>
                      <a:endParaRPr lang="en-US" sz="1400" dirty="0">
                        <a:solidFill>
                          <a:srgbClr val="000000"/>
                        </a:solidFill>
                        <a:effectLst/>
                        <a:latin typeface="Arial Narrow" panose="020B0606020202030204" pitchFamily="34" charset="0"/>
                        <a:ea typeface="Cambria" panose="02040503050406030204" pitchFamily="18" charset="0"/>
                        <a:cs typeface="Cambria" panose="02040503050406030204" pitchFamily="18" charset="0"/>
                      </a:endParaRPr>
                    </a:p>
                  </a:txBody>
                  <a:tcPr marL="51778" marR="51778" marT="51778" marB="51778"/>
                </a:tc>
                <a:tc>
                  <a:txBody>
                    <a:bodyPr/>
                    <a:lstStyle/>
                    <a:p>
                      <a:pPr rtl="0"/>
                      <a:r>
                        <a:rPr lang="en-US" sz="1400" b="1" i="0" u="none" strike="noStrike" kern="1200" dirty="0" smtClean="0">
                          <a:solidFill>
                            <a:schemeClr val="dk1"/>
                          </a:solidFill>
                          <a:effectLst/>
                          <a:latin typeface="Arial Narrow" panose="020B0606020202030204" pitchFamily="34" charset="0"/>
                          <a:ea typeface="+mn-ea"/>
                          <a:cs typeface="+mn-cs"/>
                        </a:rPr>
                        <a:t>1.  I can locate explicit details in a text.</a:t>
                      </a:r>
                      <a:endParaRPr lang="en-US" sz="1400" b="0" dirty="0" smtClean="0">
                        <a:effectLst/>
                        <a:latin typeface="Arial Narrow" panose="020B0606020202030204" pitchFamily="34" charset="0"/>
                      </a:endParaRPr>
                    </a:p>
                    <a:p>
                      <a:pPr rtl="0"/>
                      <a:r>
                        <a:rPr lang="en-US" sz="1400" b="0" i="0" u="none" strike="noStrike" kern="1200" dirty="0" smtClean="0">
                          <a:solidFill>
                            <a:schemeClr val="dk1"/>
                          </a:solidFill>
                          <a:effectLst/>
                          <a:latin typeface="Arial Narrow" panose="020B0606020202030204" pitchFamily="34" charset="0"/>
                          <a:ea typeface="+mn-ea"/>
                          <a:cs typeface="+mn-cs"/>
                        </a:rPr>
                        <a:t/>
                      </a:r>
                      <a:br>
                        <a:rPr lang="en-US" sz="1400" b="0" i="0" u="none" strike="noStrike" kern="1200" dirty="0" smtClean="0">
                          <a:solidFill>
                            <a:schemeClr val="dk1"/>
                          </a:solidFill>
                          <a:effectLst/>
                          <a:latin typeface="Arial Narrow" panose="020B0606020202030204" pitchFamily="34" charset="0"/>
                          <a:ea typeface="+mn-ea"/>
                          <a:cs typeface="+mn-cs"/>
                        </a:rPr>
                      </a:br>
                      <a:endParaRPr lang="en-US" sz="1400" b="0" dirty="0" smtClean="0">
                        <a:effectLst/>
                        <a:latin typeface="Arial Narrow" panose="020B0606020202030204" pitchFamily="34" charset="0"/>
                      </a:endParaRPr>
                    </a:p>
                    <a:p>
                      <a:pPr rtl="0"/>
                      <a:r>
                        <a:rPr lang="en-US" sz="1400" b="1" i="0" u="none" strike="noStrike" kern="1200" dirty="0" smtClean="0">
                          <a:solidFill>
                            <a:schemeClr val="dk1"/>
                          </a:solidFill>
                          <a:effectLst/>
                          <a:latin typeface="Arial Narrow" panose="020B0606020202030204" pitchFamily="34" charset="0"/>
                          <a:ea typeface="+mn-ea"/>
                          <a:cs typeface="+mn-cs"/>
                        </a:rPr>
                        <a:t>2.  I can make logical inferences based on what a text says.</a:t>
                      </a:r>
                      <a:endParaRPr lang="en-US" sz="1400" b="0" dirty="0" smtClean="0">
                        <a:effectLst/>
                        <a:latin typeface="Arial Narrow" panose="020B0606020202030204" pitchFamily="34" charset="0"/>
                      </a:endParaRPr>
                    </a:p>
                    <a:p>
                      <a:pPr rtl="0"/>
                      <a:r>
                        <a:rPr lang="en-US" sz="1400" b="0" i="0" u="none" strike="noStrike" kern="1200" dirty="0" smtClean="0">
                          <a:solidFill>
                            <a:schemeClr val="dk1"/>
                          </a:solidFill>
                          <a:effectLst/>
                          <a:latin typeface="Arial Narrow" panose="020B0606020202030204" pitchFamily="34" charset="0"/>
                          <a:ea typeface="+mn-ea"/>
                          <a:cs typeface="+mn-cs"/>
                        </a:rPr>
                        <a:t/>
                      </a:r>
                      <a:br>
                        <a:rPr lang="en-US" sz="1400" b="0" i="0" u="none" strike="noStrike" kern="1200" dirty="0" smtClean="0">
                          <a:solidFill>
                            <a:schemeClr val="dk1"/>
                          </a:solidFill>
                          <a:effectLst/>
                          <a:latin typeface="Arial Narrow" panose="020B0606020202030204" pitchFamily="34" charset="0"/>
                          <a:ea typeface="+mn-ea"/>
                          <a:cs typeface="+mn-cs"/>
                        </a:rPr>
                      </a:br>
                      <a:endParaRPr lang="en-US" sz="1400" b="0" dirty="0" smtClean="0">
                        <a:effectLst/>
                        <a:latin typeface="Arial Narrow" panose="020B0606020202030204" pitchFamily="34" charset="0"/>
                      </a:endParaRPr>
                    </a:p>
                    <a:p>
                      <a:pPr rtl="0"/>
                      <a:r>
                        <a:rPr lang="en-US" sz="1400" b="1" i="0" u="none" strike="noStrike" kern="1200" dirty="0" smtClean="0">
                          <a:solidFill>
                            <a:schemeClr val="dk1"/>
                          </a:solidFill>
                          <a:effectLst/>
                          <a:latin typeface="Arial Narrow" panose="020B0606020202030204" pitchFamily="34" charset="0"/>
                          <a:ea typeface="+mn-ea"/>
                          <a:cs typeface="+mn-cs"/>
                        </a:rPr>
                        <a:t>3.  I can objectively summarize what a text says.</a:t>
                      </a:r>
                      <a:endParaRPr lang="en-US" sz="1400" b="0" dirty="0" smtClean="0">
                        <a:effectLst/>
                        <a:latin typeface="Arial Narrow" panose="020B0606020202030204" pitchFamily="34" charset="0"/>
                      </a:endParaRPr>
                    </a:p>
                    <a:p>
                      <a:pPr rtl="0"/>
                      <a:r>
                        <a:rPr lang="en-US" sz="1400" b="0" i="0" u="none" strike="noStrike" kern="1200" dirty="0" smtClean="0">
                          <a:solidFill>
                            <a:schemeClr val="dk1"/>
                          </a:solidFill>
                          <a:effectLst/>
                          <a:latin typeface="Arial Narrow" panose="020B0606020202030204" pitchFamily="34" charset="0"/>
                          <a:ea typeface="+mn-ea"/>
                          <a:cs typeface="+mn-cs"/>
                        </a:rPr>
                        <a:t/>
                      </a:r>
                      <a:br>
                        <a:rPr lang="en-US" sz="1400" b="0" i="0" u="none" strike="noStrike" kern="1200" dirty="0" smtClean="0">
                          <a:solidFill>
                            <a:schemeClr val="dk1"/>
                          </a:solidFill>
                          <a:effectLst/>
                          <a:latin typeface="Arial Narrow" panose="020B0606020202030204" pitchFamily="34" charset="0"/>
                          <a:ea typeface="+mn-ea"/>
                          <a:cs typeface="+mn-cs"/>
                        </a:rPr>
                      </a:br>
                      <a:endParaRPr lang="en-US" sz="1400" b="0" dirty="0" smtClean="0">
                        <a:effectLst/>
                        <a:latin typeface="Arial Narrow" panose="020B0606020202030204" pitchFamily="34" charset="0"/>
                      </a:endParaRPr>
                    </a:p>
                    <a:p>
                      <a:r>
                        <a:rPr lang="en-US" sz="1400" b="1" i="0" u="none" strike="noStrike" kern="1200" dirty="0" smtClean="0">
                          <a:solidFill>
                            <a:schemeClr val="dk1"/>
                          </a:solidFill>
                          <a:effectLst/>
                          <a:latin typeface="Arial Narrow" panose="020B0606020202030204" pitchFamily="34" charset="0"/>
                          <a:ea typeface="+mn-ea"/>
                          <a:cs typeface="+mn-cs"/>
                        </a:rPr>
                        <a:t>4.  I can analyze what a text says.</a:t>
                      </a:r>
                      <a:endParaRPr lang="en-US" sz="1400" dirty="0">
                        <a:solidFill>
                          <a:srgbClr val="000000"/>
                        </a:solidFill>
                        <a:effectLst/>
                        <a:latin typeface="Arial Narrow" panose="020B0606020202030204" pitchFamily="34" charset="0"/>
                        <a:ea typeface="Cambria" panose="02040503050406030204" pitchFamily="18" charset="0"/>
                        <a:cs typeface="Cambria" panose="02040503050406030204" pitchFamily="18" charset="0"/>
                      </a:endParaRPr>
                    </a:p>
                  </a:txBody>
                  <a:tcPr marL="51778" marR="51778" marT="51778" marB="51778"/>
                </a:tc>
                <a:tc>
                  <a:txBody>
                    <a:bodyPr/>
                    <a:lstStyle/>
                    <a:p>
                      <a:pPr marL="0" marR="0">
                        <a:lnSpc>
                          <a:spcPct val="107000"/>
                        </a:lnSpc>
                        <a:spcBef>
                          <a:spcPts val="0"/>
                        </a:spcBef>
                        <a:spcAft>
                          <a:spcPts val="0"/>
                        </a:spcAft>
                      </a:pPr>
                      <a:r>
                        <a:rPr lang="en-US" sz="1400" dirty="0">
                          <a:effectLst/>
                          <a:latin typeface="Arial Narrow" panose="020B0606020202030204" pitchFamily="34" charset="0"/>
                        </a:rPr>
                        <a:t>Level 3</a:t>
                      </a:r>
                      <a:endParaRPr lang="en-US" sz="1400" dirty="0">
                        <a:solidFill>
                          <a:srgbClr val="000000"/>
                        </a:solidFill>
                        <a:effectLst/>
                        <a:latin typeface="Arial Narrow" panose="020B0606020202030204" pitchFamily="34" charset="0"/>
                        <a:ea typeface="Cambria" panose="02040503050406030204" pitchFamily="18" charset="0"/>
                        <a:cs typeface="Cambria" panose="02040503050406030204" pitchFamily="18" charset="0"/>
                      </a:endParaRPr>
                    </a:p>
                  </a:txBody>
                  <a:tcPr marL="51778" marR="51778" marT="51778" marB="51778"/>
                </a:tc>
                <a:tc>
                  <a:txBody>
                    <a:bodyPr/>
                    <a:lstStyle/>
                    <a:p>
                      <a:pPr marL="0" marR="0">
                        <a:lnSpc>
                          <a:spcPct val="107000"/>
                        </a:lnSpc>
                        <a:spcBef>
                          <a:spcPts val="0"/>
                        </a:spcBef>
                        <a:spcAft>
                          <a:spcPts val="0"/>
                        </a:spcAft>
                      </a:pPr>
                      <a:r>
                        <a:rPr lang="en-US" sz="1400" dirty="0">
                          <a:effectLst/>
                          <a:latin typeface="Arial Narrow" panose="020B0606020202030204" pitchFamily="34" charset="0"/>
                        </a:rPr>
                        <a:t>1.  What characteristics define textual evidence?</a:t>
                      </a:r>
                    </a:p>
                    <a:p>
                      <a:pPr marL="0" marR="0">
                        <a:lnSpc>
                          <a:spcPct val="107000"/>
                        </a:lnSpc>
                        <a:spcBef>
                          <a:spcPts val="0"/>
                        </a:spcBef>
                        <a:spcAft>
                          <a:spcPts val="0"/>
                        </a:spcAft>
                      </a:pPr>
                      <a:r>
                        <a:rPr lang="en-US" sz="1400" dirty="0">
                          <a:effectLst/>
                          <a:latin typeface="Arial Narrow" panose="020B0606020202030204" pitchFamily="34" charset="0"/>
                        </a:rPr>
                        <a:t> </a:t>
                      </a:r>
                    </a:p>
                    <a:p>
                      <a:pPr marL="0" marR="0">
                        <a:lnSpc>
                          <a:spcPct val="107000"/>
                        </a:lnSpc>
                        <a:spcBef>
                          <a:spcPts val="0"/>
                        </a:spcBef>
                        <a:spcAft>
                          <a:spcPts val="0"/>
                        </a:spcAft>
                      </a:pPr>
                      <a:r>
                        <a:rPr lang="en-US" sz="1400" dirty="0">
                          <a:effectLst/>
                          <a:latin typeface="Arial Narrow" panose="020B0606020202030204" pitchFamily="34" charset="0"/>
                        </a:rPr>
                        <a:t>2.  How will I know when textual evidence is relevant?</a:t>
                      </a:r>
                    </a:p>
                    <a:p>
                      <a:pPr marL="0" marR="0">
                        <a:lnSpc>
                          <a:spcPct val="107000"/>
                        </a:lnSpc>
                        <a:spcBef>
                          <a:spcPts val="0"/>
                        </a:spcBef>
                        <a:spcAft>
                          <a:spcPts val="0"/>
                        </a:spcAft>
                      </a:pPr>
                      <a:r>
                        <a:rPr lang="en-US" sz="1400" dirty="0">
                          <a:effectLst/>
                          <a:latin typeface="Arial Narrow" panose="020B0606020202030204" pitchFamily="34" charset="0"/>
                        </a:rPr>
                        <a:t> </a:t>
                      </a:r>
                    </a:p>
                    <a:p>
                      <a:pPr marL="0" marR="0">
                        <a:lnSpc>
                          <a:spcPct val="107000"/>
                        </a:lnSpc>
                        <a:spcBef>
                          <a:spcPts val="0"/>
                        </a:spcBef>
                        <a:spcAft>
                          <a:spcPts val="0"/>
                        </a:spcAft>
                      </a:pPr>
                      <a:r>
                        <a:rPr lang="en-US" sz="1400" dirty="0">
                          <a:effectLst/>
                          <a:latin typeface="Arial Narrow" panose="020B0606020202030204" pitchFamily="34" charset="0"/>
                        </a:rPr>
                        <a:t>3.  What is the importance of making logical inferences?  </a:t>
                      </a:r>
                    </a:p>
                    <a:p>
                      <a:pPr marL="0" marR="0">
                        <a:lnSpc>
                          <a:spcPct val="107000"/>
                        </a:lnSpc>
                        <a:spcBef>
                          <a:spcPts val="0"/>
                        </a:spcBef>
                        <a:spcAft>
                          <a:spcPts val="0"/>
                        </a:spcAft>
                      </a:pPr>
                      <a:r>
                        <a:rPr lang="en-US" sz="1400" dirty="0">
                          <a:effectLst/>
                          <a:latin typeface="Arial Narrow" panose="020B0606020202030204" pitchFamily="34" charset="0"/>
                        </a:rPr>
                        <a:t> </a:t>
                      </a:r>
                    </a:p>
                    <a:p>
                      <a:pPr marL="0" marR="0">
                        <a:lnSpc>
                          <a:spcPct val="107000"/>
                        </a:lnSpc>
                        <a:spcBef>
                          <a:spcPts val="0"/>
                        </a:spcBef>
                        <a:spcAft>
                          <a:spcPts val="0"/>
                        </a:spcAft>
                      </a:pPr>
                      <a:r>
                        <a:rPr lang="en-US" sz="1400" dirty="0">
                          <a:effectLst/>
                          <a:latin typeface="Arial Narrow" panose="020B0606020202030204" pitchFamily="34" charset="0"/>
                        </a:rPr>
                        <a:t>4. Why is it important to cite several pieces of evidence when drawing an inference? </a:t>
                      </a:r>
                      <a:endParaRPr lang="en-US" sz="1400" dirty="0">
                        <a:solidFill>
                          <a:srgbClr val="000000"/>
                        </a:solidFill>
                        <a:effectLst/>
                        <a:latin typeface="Arial Narrow" panose="020B0606020202030204" pitchFamily="34" charset="0"/>
                        <a:ea typeface="Cambria" panose="02040503050406030204" pitchFamily="18" charset="0"/>
                        <a:cs typeface="Cambria" panose="02040503050406030204" pitchFamily="18" charset="0"/>
                      </a:endParaRPr>
                    </a:p>
                  </a:txBody>
                  <a:tcPr marL="51778" marR="51778" marT="51778" marB="51778"/>
                </a:tc>
                <a:tc>
                  <a:txBody>
                    <a:bodyPr/>
                    <a:lstStyle/>
                    <a:p>
                      <a:pPr marL="0" marR="0">
                        <a:lnSpc>
                          <a:spcPct val="107000"/>
                        </a:lnSpc>
                        <a:spcBef>
                          <a:spcPts val="0"/>
                        </a:spcBef>
                        <a:spcAft>
                          <a:spcPts val="0"/>
                        </a:spcAft>
                      </a:pPr>
                      <a:r>
                        <a:rPr lang="en-US" sz="1400" dirty="0">
                          <a:effectLst/>
                          <a:latin typeface="Arial Narrow" panose="020B0606020202030204" pitchFamily="34" charset="0"/>
                        </a:rPr>
                        <a:t>1.  </a:t>
                      </a:r>
                      <a:r>
                        <a:rPr lang="en-US" sz="1400" u="sng" dirty="0">
                          <a:effectLst/>
                          <a:latin typeface="Arial Narrow" panose="020B0606020202030204" pitchFamily="34" charset="0"/>
                        </a:rPr>
                        <a:t>Roll of Thunder, Hear My Cry</a:t>
                      </a:r>
                      <a:r>
                        <a:rPr lang="en-US" sz="1400" dirty="0">
                          <a:effectLst/>
                          <a:latin typeface="Arial Narrow" panose="020B0606020202030204" pitchFamily="34" charset="0"/>
                        </a:rPr>
                        <a:t> by Mildred Taylor</a:t>
                      </a:r>
                    </a:p>
                    <a:p>
                      <a:pPr marL="0" marR="0">
                        <a:lnSpc>
                          <a:spcPct val="107000"/>
                        </a:lnSpc>
                        <a:spcBef>
                          <a:spcPts val="0"/>
                        </a:spcBef>
                        <a:spcAft>
                          <a:spcPts val="0"/>
                        </a:spcAft>
                      </a:pPr>
                      <a:r>
                        <a:rPr lang="en-US" sz="1400" dirty="0">
                          <a:effectLst/>
                          <a:latin typeface="Arial Narrow" panose="020B0606020202030204" pitchFamily="34" charset="0"/>
                        </a:rPr>
                        <a:t/>
                      </a:r>
                      <a:br>
                        <a:rPr lang="en-US" sz="1400" dirty="0">
                          <a:effectLst/>
                          <a:latin typeface="Arial Narrow" panose="020B0606020202030204" pitchFamily="34" charset="0"/>
                        </a:rPr>
                      </a:br>
                      <a:r>
                        <a:rPr lang="en-US" sz="1400" u="sng" dirty="0">
                          <a:effectLst/>
                          <a:latin typeface="Arial Narrow" panose="020B0606020202030204" pitchFamily="34" charset="0"/>
                          <a:hlinkClick r:id="rId3"/>
                        </a:rPr>
                        <a:t>2. Citing Textual Evidence Diagnostic Rubric</a:t>
                      </a:r>
                      <a:endParaRPr lang="en-US" sz="1400" dirty="0">
                        <a:effectLst/>
                        <a:latin typeface="Arial Narrow" panose="020B0606020202030204" pitchFamily="34" charset="0"/>
                      </a:endParaRPr>
                    </a:p>
                    <a:p>
                      <a:pPr marL="0" marR="0">
                        <a:lnSpc>
                          <a:spcPct val="107000"/>
                        </a:lnSpc>
                        <a:spcBef>
                          <a:spcPts val="0"/>
                        </a:spcBef>
                        <a:spcAft>
                          <a:spcPts val="0"/>
                        </a:spcAft>
                      </a:pPr>
                      <a:r>
                        <a:rPr lang="en-US" sz="1400" dirty="0">
                          <a:effectLst/>
                          <a:latin typeface="Arial Narrow" panose="020B0606020202030204" pitchFamily="34" charset="0"/>
                        </a:rPr>
                        <a:t/>
                      </a:r>
                      <a:br>
                        <a:rPr lang="en-US" sz="1400" dirty="0">
                          <a:effectLst/>
                          <a:latin typeface="Arial Narrow" panose="020B0606020202030204" pitchFamily="34" charset="0"/>
                        </a:rPr>
                      </a:br>
                      <a:r>
                        <a:rPr lang="en-US" sz="1400" u="sng" dirty="0">
                          <a:effectLst/>
                          <a:latin typeface="Arial Narrow" panose="020B0606020202030204" pitchFamily="34" charset="0"/>
                          <a:hlinkClick r:id="rId4"/>
                        </a:rPr>
                        <a:t>3.  Citing Textual Evidence Proficient/</a:t>
                      </a:r>
                      <a:endParaRPr lang="en-US" sz="1400" dirty="0">
                        <a:effectLst/>
                        <a:latin typeface="Arial Narrow" panose="020B0606020202030204" pitchFamily="34" charset="0"/>
                      </a:endParaRPr>
                    </a:p>
                    <a:p>
                      <a:pPr marL="0" marR="0">
                        <a:lnSpc>
                          <a:spcPct val="107000"/>
                        </a:lnSpc>
                        <a:spcBef>
                          <a:spcPts val="0"/>
                        </a:spcBef>
                        <a:spcAft>
                          <a:spcPts val="0"/>
                        </a:spcAft>
                      </a:pPr>
                      <a:r>
                        <a:rPr lang="en-US" sz="1400" u="sng" dirty="0">
                          <a:effectLst/>
                          <a:latin typeface="Arial Narrow" panose="020B0606020202030204" pitchFamily="34" charset="0"/>
                          <a:hlinkClick r:id="rId4"/>
                        </a:rPr>
                        <a:t>Non-Proficient Responses</a:t>
                      </a:r>
                      <a:endParaRPr lang="en-US" sz="1400" dirty="0">
                        <a:effectLst/>
                        <a:latin typeface="Arial Narrow" panose="020B0606020202030204" pitchFamily="34" charset="0"/>
                      </a:endParaRPr>
                    </a:p>
                    <a:p>
                      <a:pPr marL="0" marR="0">
                        <a:lnSpc>
                          <a:spcPct val="107000"/>
                        </a:lnSpc>
                        <a:spcBef>
                          <a:spcPts val="0"/>
                        </a:spcBef>
                        <a:spcAft>
                          <a:spcPts val="0"/>
                        </a:spcAft>
                      </a:pPr>
                      <a:r>
                        <a:rPr lang="en-US" sz="1400" dirty="0">
                          <a:effectLst/>
                          <a:latin typeface="Arial Narrow" panose="020B0606020202030204" pitchFamily="34" charset="0"/>
                        </a:rPr>
                        <a:t/>
                      </a:r>
                      <a:br>
                        <a:rPr lang="en-US" sz="1400" dirty="0">
                          <a:effectLst/>
                          <a:latin typeface="Arial Narrow" panose="020B0606020202030204" pitchFamily="34" charset="0"/>
                        </a:rPr>
                      </a:br>
                      <a:r>
                        <a:rPr lang="en-US" sz="1400" u="sng" dirty="0">
                          <a:effectLst/>
                          <a:latin typeface="Arial Narrow" panose="020B0606020202030204" pitchFamily="34" charset="0"/>
                          <a:hlinkClick r:id="rId5"/>
                        </a:rPr>
                        <a:t>4.  Citing Textual Evidence Frames</a:t>
                      </a:r>
                      <a:endParaRPr lang="en-US" sz="1400" dirty="0">
                        <a:effectLst/>
                        <a:latin typeface="Arial Narrow" panose="020B0606020202030204" pitchFamily="34" charset="0"/>
                      </a:endParaRPr>
                    </a:p>
                    <a:p>
                      <a:pPr marL="0" marR="0">
                        <a:lnSpc>
                          <a:spcPct val="107000"/>
                        </a:lnSpc>
                        <a:spcBef>
                          <a:spcPts val="0"/>
                        </a:spcBef>
                        <a:spcAft>
                          <a:spcPts val="0"/>
                        </a:spcAft>
                      </a:pPr>
                      <a:r>
                        <a:rPr lang="en-US" sz="1400" dirty="0">
                          <a:effectLst/>
                          <a:latin typeface="Arial Narrow" panose="020B0606020202030204" pitchFamily="34" charset="0"/>
                        </a:rPr>
                        <a:t> </a:t>
                      </a:r>
                    </a:p>
                    <a:p>
                      <a:pPr marL="0" marR="0">
                        <a:lnSpc>
                          <a:spcPct val="107000"/>
                        </a:lnSpc>
                        <a:spcBef>
                          <a:spcPts val="0"/>
                        </a:spcBef>
                        <a:spcAft>
                          <a:spcPts val="0"/>
                        </a:spcAft>
                      </a:pPr>
                      <a:r>
                        <a:rPr lang="en-US" sz="1400" u="sng" dirty="0">
                          <a:effectLst/>
                          <a:latin typeface="Arial Narrow" panose="020B0606020202030204" pitchFamily="34" charset="0"/>
                          <a:hlinkClick r:id="rId6"/>
                        </a:rPr>
                        <a:t>5. The Road not Taken </a:t>
                      </a:r>
                      <a:r>
                        <a:rPr lang="en-US" sz="1400" u="none" strike="noStrike" dirty="0">
                          <a:effectLst/>
                          <a:latin typeface="Arial Narrow" panose="020B0606020202030204" pitchFamily="34" charset="0"/>
                          <a:hlinkClick r:id="rId6"/>
                        </a:rPr>
                        <a:t>by Robert Frost</a:t>
                      </a:r>
                      <a:endParaRPr lang="en-US" sz="1400" dirty="0">
                        <a:solidFill>
                          <a:srgbClr val="000000"/>
                        </a:solidFill>
                        <a:effectLst/>
                        <a:latin typeface="Arial Narrow" panose="020B0606020202030204" pitchFamily="34" charset="0"/>
                        <a:ea typeface="Cambria" panose="02040503050406030204" pitchFamily="18" charset="0"/>
                        <a:cs typeface="Cambria" panose="02040503050406030204" pitchFamily="18" charset="0"/>
                      </a:endParaRPr>
                    </a:p>
                  </a:txBody>
                  <a:tcPr marL="51778" marR="51778" marT="51778" marB="51778"/>
                </a:tc>
                <a:tc>
                  <a:txBody>
                    <a:bodyPr/>
                    <a:lstStyle/>
                    <a:p>
                      <a:pPr marL="0" marR="0">
                        <a:lnSpc>
                          <a:spcPct val="107000"/>
                        </a:lnSpc>
                        <a:spcBef>
                          <a:spcPts val="0"/>
                        </a:spcBef>
                        <a:spcAft>
                          <a:spcPts val="0"/>
                        </a:spcAft>
                      </a:pPr>
                      <a:r>
                        <a:rPr lang="en-US" sz="1400" dirty="0">
                          <a:effectLst/>
                          <a:latin typeface="Arial Narrow" panose="020B0606020202030204" pitchFamily="34" charset="0"/>
                        </a:rPr>
                        <a:t>*textual evidence</a:t>
                      </a:r>
                    </a:p>
                    <a:p>
                      <a:pPr marL="0" marR="0">
                        <a:lnSpc>
                          <a:spcPct val="107000"/>
                        </a:lnSpc>
                        <a:spcBef>
                          <a:spcPts val="0"/>
                        </a:spcBef>
                        <a:spcAft>
                          <a:spcPts val="0"/>
                        </a:spcAft>
                      </a:pPr>
                      <a:r>
                        <a:rPr lang="en-US" sz="1400" dirty="0">
                          <a:effectLst/>
                          <a:latin typeface="Arial Narrow" panose="020B0606020202030204" pitchFamily="34" charset="0"/>
                        </a:rPr>
                        <a:t/>
                      </a:r>
                      <a:br>
                        <a:rPr lang="en-US" sz="1400" dirty="0">
                          <a:effectLst/>
                          <a:latin typeface="Arial Narrow" panose="020B0606020202030204" pitchFamily="34" charset="0"/>
                        </a:rPr>
                      </a:br>
                      <a:endParaRPr lang="en-US" sz="1400" dirty="0">
                        <a:effectLst/>
                        <a:latin typeface="Arial Narrow" panose="020B0606020202030204" pitchFamily="34" charset="0"/>
                      </a:endParaRPr>
                    </a:p>
                    <a:p>
                      <a:pPr marL="0" marR="0">
                        <a:lnSpc>
                          <a:spcPct val="107000"/>
                        </a:lnSpc>
                        <a:spcBef>
                          <a:spcPts val="0"/>
                        </a:spcBef>
                        <a:spcAft>
                          <a:spcPts val="0"/>
                        </a:spcAft>
                      </a:pPr>
                      <a:r>
                        <a:rPr lang="en-US" sz="1400" dirty="0">
                          <a:effectLst/>
                          <a:latin typeface="Arial Narrow" panose="020B0606020202030204" pitchFamily="34" charset="0"/>
                        </a:rPr>
                        <a:t>*analysis</a:t>
                      </a:r>
                    </a:p>
                    <a:p>
                      <a:pPr marL="0" marR="0">
                        <a:lnSpc>
                          <a:spcPct val="107000"/>
                        </a:lnSpc>
                        <a:spcBef>
                          <a:spcPts val="0"/>
                        </a:spcBef>
                        <a:spcAft>
                          <a:spcPts val="0"/>
                        </a:spcAft>
                      </a:pPr>
                      <a:r>
                        <a:rPr lang="en-US" sz="1400" dirty="0">
                          <a:effectLst/>
                          <a:latin typeface="Arial Narrow" panose="020B0606020202030204" pitchFamily="34" charset="0"/>
                        </a:rPr>
                        <a:t/>
                      </a:r>
                      <a:br>
                        <a:rPr lang="en-US" sz="1400" dirty="0">
                          <a:effectLst/>
                          <a:latin typeface="Arial Narrow" panose="020B0606020202030204" pitchFamily="34" charset="0"/>
                        </a:rPr>
                      </a:br>
                      <a:endParaRPr lang="en-US" sz="1400" dirty="0">
                        <a:effectLst/>
                        <a:latin typeface="Arial Narrow" panose="020B0606020202030204" pitchFamily="34" charset="0"/>
                      </a:endParaRPr>
                    </a:p>
                    <a:p>
                      <a:pPr marL="0" marR="0">
                        <a:lnSpc>
                          <a:spcPct val="107000"/>
                        </a:lnSpc>
                        <a:spcBef>
                          <a:spcPts val="0"/>
                        </a:spcBef>
                        <a:spcAft>
                          <a:spcPts val="0"/>
                        </a:spcAft>
                      </a:pPr>
                      <a:r>
                        <a:rPr lang="en-US" sz="1400" dirty="0">
                          <a:effectLst/>
                          <a:latin typeface="Arial Narrow" panose="020B0606020202030204" pitchFamily="34" charset="0"/>
                        </a:rPr>
                        <a:t>*explicit</a:t>
                      </a:r>
                    </a:p>
                    <a:p>
                      <a:pPr marL="0" marR="0">
                        <a:lnSpc>
                          <a:spcPct val="107000"/>
                        </a:lnSpc>
                        <a:spcBef>
                          <a:spcPts val="0"/>
                        </a:spcBef>
                        <a:spcAft>
                          <a:spcPts val="0"/>
                        </a:spcAft>
                      </a:pPr>
                      <a:r>
                        <a:rPr lang="en-US" sz="1400" dirty="0">
                          <a:effectLst/>
                          <a:latin typeface="Arial Narrow" panose="020B0606020202030204" pitchFamily="34" charset="0"/>
                        </a:rPr>
                        <a:t/>
                      </a:r>
                      <a:br>
                        <a:rPr lang="en-US" sz="1400" dirty="0">
                          <a:effectLst/>
                          <a:latin typeface="Arial Narrow" panose="020B0606020202030204" pitchFamily="34" charset="0"/>
                        </a:rPr>
                      </a:br>
                      <a:endParaRPr lang="en-US" sz="1400" dirty="0">
                        <a:effectLst/>
                        <a:latin typeface="Arial Narrow" panose="020B0606020202030204" pitchFamily="34" charset="0"/>
                      </a:endParaRPr>
                    </a:p>
                    <a:p>
                      <a:pPr marL="0" marR="0">
                        <a:lnSpc>
                          <a:spcPct val="107000"/>
                        </a:lnSpc>
                        <a:spcBef>
                          <a:spcPts val="0"/>
                        </a:spcBef>
                        <a:spcAft>
                          <a:spcPts val="0"/>
                        </a:spcAft>
                      </a:pPr>
                      <a:r>
                        <a:rPr lang="en-US" sz="1400" dirty="0">
                          <a:effectLst/>
                          <a:latin typeface="Arial Narrow" panose="020B0606020202030204" pitchFamily="34" charset="0"/>
                        </a:rPr>
                        <a:t>*inference</a:t>
                      </a:r>
                    </a:p>
                    <a:p>
                      <a:pPr marL="0" marR="0">
                        <a:lnSpc>
                          <a:spcPct val="107000"/>
                        </a:lnSpc>
                        <a:spcBef>
                          <a:spcPts val="0"/>
                        </a:spcBef>
                        <a:spcAft>
                          <a:spcPts val="0"/>
                        </a:spcAft>
                      </a:pPr>
                      <a:r>
                        <a:rPr lang="en-US" sz="1400" dirty="0">
                          <a:effectLst/>
                          <a:latin typeface="Arial Narrow" panose="020B0606020202030204" pitchFamily="34" charset="0"/>
                        </a:rPr>
                        <a:t/>
                      </a:r>
                      <a:br>
                        <a:rPr lang="en-US" sz="1400" dirty="0">
                          <a:effectLst/>
                          <a:latin typeface="Arial Narrow" panose="020B0606020202030204" pitchFamily="34" charset="0"/>
                        </a:rPr>
                      </a:br>
                      <a:endParaRPr lang="en-US" sz="1400" dirty="0">
                        <a:effectLst/>
                        <a:latin typeface="Arial Narrow" panose="020B0606020202030204" pitchFamily="34" charset="0"/>
                      </a:endParaRPr>
                    </a:p>
                    <a:p>
                      <a:pPr marL="0" marR="0">
                        <a:lnSpc>
                          <a:spcPct val="107000"/>
                        </a:lnSpc>
                        <a:spcBef>
                          <a:spcPts val="0"/>
                        </a:spcBef>
                        <a:spcAft>
                          <a:spcPts val="0"/>
                        </a:spcAft>
                      </a:pPr>
                      <a:r>
                        <a:rPr lang="en-US" sz="1400" dirty="0">
                          <a:effectLst/>
                          <a:latin typeface="Arial Narrow" panose="020B0606020202030204" pitchFamily="34" charset="0"/>
                        </a:rPr>
                        <a:t>*summary</a:t>
                      </a:r>
                    </a:p>
                    <a:p>
                      <a:pPr marL="0" marR="0">
                        <a:lnSpc>
                          <a:spcPct val="107000"/>
                        </a:lnSpc>
                        <a:spcBef>
                          <a:spcPts val="0"/>
                        </a:spcBef>
                        <a:spcAft>
                          <a:spcPts val="0"/>
                        </a:spcAft>
                      </a:pPr>
                      <a:r>
                        <a:rPr lang="en-US" sz="1400" dirty="0">
                          <a:effectLst/>
                          <a:latin typeface="Arial Narrow" panose="020B0606020202030204" pitchFamily="34" charset="0"/>
                        </a:rPr>
                        <a:t/>
                      </a:r>
                      <a:br>
                        <a:rPr lang="en-US" sz="1400" dirty="0">
                          <a:effectLst/>
                          <a:latin typeface="Arial Narrow" panose="020B0606020202030204" pitchFamily="34" charset="0"/>
                        </a:rPr>
                      </a:br>
                      <a:endParaRPr lang="en-US" sz="1400" dirty="0">
                        <a:effectLst/>
                        <a:latin typeface="Arial Narrow" panose="020B0606020202030204" pitchFamily="34" charset="0"/>
                      </a:endParaRPr>
                    </a:p>
                    <a:p>
                      <a:pPr marL="0" marR="0">
                        <a:lnSpc>
                          <a:spcPct val="107000"/>
                        </a:lnSpc>
                        <a:spcBef>
                          <a:spcPts val="0"/>
                        </a:spcBef>
                        <a:spcAft>
                          <a:spcPts val="0"/>
                        </a:spcAft>
                      </a:pPr>
                      <a:r>
                        <a:rPr lang="en-US" sz="1400" dirty="0">
                          <a:effectLst/>
                          <a:latin typeface="Arial Narrow" panose="020B0606020202030204" pitchFamily="34" charset="0"/>
                        </a:rPr>
                        <a:t>*supporting detail </a:t>
                      </a:r>
                    </a:p>
                    <a:p>
                      <a:pPr marL="0" marR="0">
                        <a:lnSpc>
                          <a:spcPct val="107000"/>
                        </a:lnSpc>
                        <a:spcBef>
                          <a:spcPts val="0"/>
                        </a:spcBef>
                        <a:spcAft>
                          <a:spcPts val="0"/>
                        </a:spcAft>
                      </a:pPr>
                      <a:r>
                        <a:rPr lang="en-US" sz="1400" dirty="0">
                          <a:effectLst/>
                          <a:latin typeface="Arial Narrow" panose="020B0606020202030204" pitchFamily="34" charset="0"/>
                        </a:rPr>
                        <a:t> </a:t>
                      </a:r>
                    </a:p>
                    <a:p>
                      <a:pPr marL="0" marR="0">
                        <a:lnSpc>
                          <a:spcPct val="107000"/>
                        </a:lnSpc>
                        <a:spcBef>
                          <a:spcPts val="0"/>
                        </a:spcBef>
                        <a:spcAft>
                          <a:spcPts val="0"/>
                        </a:spcAft>
                      </a:pPr>
                      <a:r>
                        <a:rPr lang="en-US" sz="1400" dirty="0">
                          <a:effectLst/>
                          <a:latin typeface="Arial Narrow" panose="020B0606020202030204" pitchFamily="34" charset="0"/>
                        </a:rPr>
                        <a:t>*cite</a:t>
                      </a:r>
                      <a:endParaRPr lang="en-US" sz="1400" dirty="0">
                        <a:solidFill>
                          <a:srgbClr val="000000"/>
                        </a:solidFill>
                        <a:effectLst/>
                        <a:latin typeface="Arial Narrow" panose="020B0606020202030204" pitchFamily="34" charset="0"/>
                        <a:ea typeface="Cambria" panose="02040503050406030204" pitchFamily="18" charset="0"/>
                        <a:cs typeface="Cambria" panose="02040503050406030204" pitchFamily="18" charset="0"/>
                      </a:endParaRPr>
                    </a:p>
                  </a:txBody>
                  <a:tcPr marL="51778" marR="51778" marT="51778" marB="51778"/>
                </a:tc>
                <a:tc>
                  <a:txBody>
                    <a:bodyPr/>
                    <a:lstStyle/>
                    <a:p>
                      <a:pPr marL="0" marR="0">
                        <a:lnSpc>
                          <a:spcPct val="107000"/>
                        </a:lnSpc>
                        <a:spcBef>
                          <a:spcPts val="0"/>
                        </a:spcBef>
                        <a:spcAft>
                          <a:spcPts val="0"/>
                        </a:spcAft>
                      </a:pPr>
                      <a:r>
                        <a:rPr lang="en-US" sz="1400" u="sng" dirty="0">
                          <a:effectLst/>
                          <a:latin typeface="Arial Narrow" panose="020B0606020202030204" pitchFamily="34" charset="0"/>
                          <a:hlinkClick r:id="rId7"/>
                        </a:rPr>
                        <a:t>1.  Citing Textual Evidence Pre-Assessment</a:t>
                      </a:r>
                      <a:endParaRPr lang="en-US" sz="1400" dirty="0">
                        <a:effectLst/>
                        <a:latin typeface="Arial Narrow" panose="020B0606020202030204" pitchFamily="34" charset="0"/>
                      </a:endParaRPr>
                    </a:p>
                    <a:p>
                      <a:pPr marL="0" marR="0">
                        <a:lnSpc>
                          <a:spcPct val="107000"/>
                        </a:lnSpc>
                        <a:spcBef>
                          <a:spcPts val="0"/>
                        </a:spcBef>
                        <a:spcAft>
                          <a:spcPts val="0"/>
                        </a:spcAft>
                      </a:pPr>
                      <a:r>
                        <a:rPr lang="en-US" sz="1400" dirty="0">
                          <a:effectLst/>
                          <a:latin typeface="Arial Narrow" panose="020B0606020202030204" pitchFamily="34" charset="0"/>
                        </a:rPr>
                        <a:t> </a:t>
                      </a:r>
                    </a:p>
                    <a:p>
                      <a:pPr marL="0" marR="0">
                        <a:lnSpc>
                          <a:spcPct val="107000"/>
                        </a:lnSpc>
                        <a:spcBef>
                          <a:spcPts val="0"/>
                        </a:spcBef>
                        <a:spcAft>
                          <a:spcPts val="0"/>
                        </a:spcAft>
                      </a:pPr>
                      <a:r>
                        <a:rPr lang="en-US" sz="1400" u="sng" dirty="0">
                          <a:effectLst/>
                          <a:latin typeface="Arial Narrow" panose="020B0606020202030204" pitchFamily="34" charset="0"/>
                          <a:hlinkClick r:id="rId8"/>
                        </a:rPr>
                        <a:t>2.  Citing Textual Evidence Post-Assessment</a:t>
                      </a:r>
                      <a:endParaRPr lang="en-US" sz="1400" dirty="0">
                        <a:effectLst/>
                        <a:latin typeface="Arial Narrow" panose="020B0606020202030204" pitchFamily="34" charset="0"/>
                      </a:endParaRPr>
                    </a:p>
                    <a:p>
                      <a:pPr marL="0" marR="0">
                        <a:lnSpc>
                          <a:spcPct val="107000"/>
                        </a:lnSpc>
                        <a:spcBef>
                          <a:spcPts val="0"/>
                        </a:spcBef>
                        <a:spcAft>
                          <a:spcPts val="0"/>
                        </a:spcAft>
                      </a:pPr>
                      <a:r>
                        <a:rPr lang="en-US" sz="1400" dirty="0">
                          <a:effectLst/>
                          <a:latin typeface="Arial Narrow" panose="020B0606020202030204" pitchFamily="34" charset="0"/>
                        </a:rPr>
                        <a:t> </a:t>
                      </a:r>
                    </a:p>
                    <a:p>
                      <a:pPr marL="0" marR="0">
                        <a:lnSpc>
                          <a:spcPct val="107000"/>
                        </a:lnSpc>
                        <a:spcBef>
                          <a:spcPts val="0"/>
                        </a:spcBef>
                        <a:spcAft>
                          <a:spcPts val="0"/>
                        </a:spcAft>
                      </a:pPr>
                      <a:r>
                        <a:rPr lang="en-US" sz="1400" u="sng" dirty="0">
                          <a:effectLst/>
                          <a:latin typeface="Arial Narrow" panose="020B0606020202030204" pitchFamily="34" charset="0"/>
                          <a:hlinkClick r:id="rId9"/>
                        </a:rPr>
                        <a:t>3.  On-Going Assessment #3</a:t>
                      </a:r>
                      <a:endParaRPr lang="en-US" sz="1400" dirty="0">
                        <a:solidFill>
                          <a:srgbClr val="000000"/>
                        </a:solidFill>
                        <a:effectLst/>
                        <a:latin typeface="Arial Narrow" panose="020B0606020202030204" pitchFamily="34" charset="0"/>
                        <a:ea typeface="Cambria" panose="02040503050406030204" pitchFamily="18" charset="0"/>
                        <a:cs typeface="Cambria" panose="02040503050406030204" pitchFamily="18" charset="0"/>
                      </a:endParaRPr>
                    </a:p>
                  </a:txBody>
                  <a:tcPr marL="51778" marR="51778" marT="51778" marB="51778"/>
                </a:tc>
              </a:tr>
            </a:tbl>
          </a:graphicData>
        </a:graphic>
      </p:graphicFrame>
      <p:sp>
        <p:nvSpPr>
          <p:cNvPr id="5" name="Rectangle 1"/>
          <p:cNvSpPr>
            <a:spLocks noGrp="1" noChangeArrowheads="1"/>
          </p:cNvSpPr>
          <p:nvPr>
            <p:ph type="title"/>
          </p:nvPr>
        </p:nvSpPr>
        <p:spPr bwMode="auto">
          <a:xfrm>
            <a:off x="1501747" y="-554153"/>
            <a:ext cx="10204317"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anose="020B0604020202020204" pitchFamily="34" charset="0"/>
                <a:ea typeface="Big Caslon"/>
                <a:cs typeface="Big Caslon"/>
              </a:rPr>
              <a:t>7th Grade Language Arts Pacing Guide</a:t>
            </a: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anose="020B0604020202020204" pitchFamily="34" charset="0"/>
                <a:ea typeface="Big Caslon"/>
                <a:cs typeface="Big Caslon"/>
              </a:rPr>
              <a:t>Week 3- R.L. 7.1 </a:t>
            </a:r>
            <a:r>
              <a:rPr kumimoji="0" lang="en-US" sz="1800" b="0" i="0" u="none" strike="noStrike" cap="none" normalizeH="0" baseline="0" dirty="0" smtClean="0">
                <a:ln>
                  <a:noFill/>
                </a:ln>
                <a:solidFill>
                  <a:srgbClr val="000000"/>
                </a:solidFill>
                <a:effectLst/>
                <a:latin typeface="Arial" panose="020B0604020202020204" pitchFamily="34" charset="0"/>
                <a:ea typeface="Big Caslon"/>
                <a:cs typeface="Big Caslon"/>
              </a:rPr>
              <a:t>Cite several pieces of textual evidence that support an analysis of what the text says explicitly as well as inferences drawn from the text.</a:t>
            </a: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anose="020B0604020202020204" pitchFamily="34" charset="0"/>
                <a:ea typeface="Big Caslon"/>
                <a:cs typeface="Big Caslon"/>
              </a:rPr>
              <a:t/>
            </a:r>
            <a:br>
              <a:rPr kumimoji="0" lang="en-US" sz="1400" b="0" i="0" u="none" strike="noStrike" cap="none" normalizeH="0" baseline="0" dirty="0" smtClean="0">
                <a:ln>
                  <a:noFill/>
                </a:ln>
                <a:solidFill>
                  <a:srgbClr val="000000"/>
                </a:solidFill>
                <a:effectLst/>
                <a:latin typeface="Arial" panose="020B0604020202020204" pitchFamily="34" charset="0"/>
                <a:ea typeface="Big Caslon"/>
                <a:cs typeface="Big Caslon"/>
              </a:rPr>
            </a:br>
            <a:r>
              <a:rPr kumimoji="0" lang="en-US" sz="1000" b="0" i="0" u="none" strike="noStrike" cap="none" normalizeH="0" baseline="0" dirty="0" smtClean="0">
                <a:ln>
                  <a:noFill/>
                </a:ln>
                <a:solidFill>
                  <a:srgbClr val="000000"/>
                </a:solidFill>
                <a:effectLst/>
                <a:latin typeface="Arial" panose="020B0604020202020204" pitchFamily="34" charset="0"/>
                <a:ea typeface="Big Caslon"/>
                <a:cs typeface="Big Caslon"/>
              </a:rPr>
              <a:t/>
            </a:r>
            <a:br>
              <a:rPr kumimoji="0" lang="en-US" sz="1000" b="0" i="0" u="none" strike="noStrike" cap="none" normalizeH="0" baseline="0" dirty="0" smtClean="0">
                <a:ln>
                  <a:noFill/>
                </a:ln>
                <a:solidFill>
                  <a:srgbClr val="000000"/>
                </a:solidFill>
                <a:effectLst/>
                <a:latin typeface="Arial" panose="020B0604020202020204" pitchFamily="34" charset="0"/>
                <a:ea typeface="Big Caslon"/>
                <a:cs typeface="Big Caslon"/>
              </a:rPr>
            </a:br>
            <a:r>
              <a:rPr kumimoji="0" lang="en-US" sz="1000" b="0" i="0" u="none" strike="noStrike" cap="none" normalizeH="0" baseline="0" dirty="0" smtClean="0">
                <a:ln>
                  <a:noFill/>
                </a:ln>
                <a:solidFill>
                  <a:srgbClr val="000000"/>
                </a:solidFill>
                <a:effectLst/>
                <a:latin typeface="Arial" panose="020B0604020202020204" pitchFamily="34" charset="0"/>
                <a:ea typeface="Big Caslon"/>
                <a:cs typeface="Big Caslon"/>
              </a:rPr>
              <a:t/>
            </a:r>
            <a:br>
              <a:rPr kumimoji="0" lang="en-US" sz="1000" b="0" i="0" u="none" strike="noStrike" cap="none" normalizeH="0" baseline="0" dirty="0" smtClean="0">
                <a:ln>
                  <a:noFill/>
                </a:ln>
                <a:solidFill>
                  <a:srgbClr val="000000"/>
                </a:solidFill>
                <a:effectLst/>
                <a:latin typeface="Arial" panose="020B0604020202020204" pitchFamily="34" charset="0"/>
                <a:ea typeface="Big Caslon"/>
                <a:cs typeface="Big Caslon"/>
              </a:rPr>
            </a:b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36499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dirty="0" smtClean="0">
                <a:solidFill>
                  <a:schemeClr val="accent1"/>
                </a:solidFill>
                <a:ea typeface="ＭＳ Ｐゴシック" panose="020B0600070205080204" pitchFamily="34" charset="-128"/>
              </a:rPr>
              <a:t>Stages of Backward Design Process</a:t>
            </a:r>
          </a:p>
        </p:txBody>
      </p:sp>
      <p:graphicFrame>
        <p:nvGraphicFramePr>
          <p:cNvPr id="4" name="Diagram 3"/>
          <p:cNvGraphicFramePr/>
          <p:nvPr>
            <p:extLst>
              <p:ext uri="{D42A27DB-BD31-4B8C-83A1-F6EECF244321}">
                <p14:modId xmlns:p14="http://schemas.microsoft.com/office/powerpoint/2010/main" val="1409914561"/>
              </p:ext>
            </p:extLst>
          </p:nvPr>
        </p:nvGraphicFramePr>
        <p:xfrm>
          <a:off x="2475781" y="2071778"/>
          <a:ext cx="9359661"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809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413" y="241160"/>
            <a:ext cx="9756200" cy="1663840"/>
          </a:xfrm>
        </p:spPr>
        <p:txBody>
          <a:bodyPr>
            <a:normAutofit/>
          </a:bodyPr>
          <a:lstStyle/>
          <a:p>
            <a:pPr lvl="0"/>
            <a:r>
              <a:rPr lang="en-US" sz="2200" b="1" dirty="0">
                <a:solidFill>
                  <a:srgbClr val="000000"/>
                </a:solidFill>
                <a:latin typeface="Arial" panose="020B0604020202020204" pitchFamily="34" charset="0"/>
                <a:ea typeface="Comic Sans MS" panose="030F0702030302020204" pitchFamily="66" charset="0"/>
                <a:cs typeface="Comic Sans MS" panose="030F0702030302020204" pitchFamily="66" charset="0"/>
              </a:rPr>
              <a:t>Week 3- R.L. 8.1 </a:t>
            </a:r>
            <a:r>
              <a:rPr lang="en-US" sz="2200" dirty="0">
                <a:solidFill>
                  <a:srgbClr val="000000"/>
                </a:solidFill>
                <a:latin typeface="Arial" panose="020B0604020202020204" pitchFamily="34" charset="0"/>
                <a:ea typeface="Comic Sans MS" panose="030F0702030302020204" pitchFamily="66" charset="0"/>
                <a:cs typeface="Comic Sans MS" panose="030F0702030302020204" pitchFamily="66" charset="0"/>
              </a:rPr>
              <a:t>Cite the textual evidence that most strongly supports an analysis of what the text says explicitly as well as inferences drawn from the text.</a:t>
            </a:r>
            <a:r>
              <a:rPr lang="en-US" sz="2800" dirty="0">
                <a:solidFill>
                  <a:schemeClr val="tx1"/>
                </a:solidFill>
                <a:latin typeface="Arial" panose="020B0604020202020204" pitchFamily="34" charset="0"/>
              </a:rPr>
              <a:t/>
            </a:r>
            <a:br>
              <a:rPr lang="en-US" sz="2800" dirty="0">
                <a:solidFill>
                  <a:schemeClr val="tx1"/>
                </a:solidFill>
                <a:latin typeface="Arial" panose="020B0604020202020204" pitchFamily="34" charset="0"/>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5867967"/>
              </p:ext>
            </p:extLst>
          </p:nvPr>
        </p:nvGraphicFramePr>
        <p:xfrm>
          <a:off x="194551" y="1342417"/>
          <a:ext cx="11997450" cy="6317932"/>
        </p:xfrm>
        <a:graphic>
          <a:graphicData uri="http://schemas.openxmlformats.org/drawingml/2006/table">
            <a:tbl>
              <a:tblPr firstRow="1" firstCol="1" bandRow="1">
                <a:tableStyleId>{5C22544A-7EE6-4342-B048-85BDC9FD1C3A}</a:tableStyleId>
              </a:tblPr>
              <a:tblGrid>
                <a:gridCol w="1159364"/>
                <a:gridCol w="1055150"/>
                <a:gridCol w="1380814"/>
                <a:gridCol w="1367787"/>
                <a:gridCol w="1055150"/>
                <a:gridCol w="1458974"/>
                <a:gridCol w="1576212"/>
                <a:gridCol w="1211470"/>
                <a:gridCol w="1732529"/>
              </a:tblGrid>
              <a:tr h="827639">
                <a:tc>
                  <a:txBody>
                    <a:bodyPr/>
                    <a:lstStyle/>
                    <a:p>
                      <a:pPr marL="0" marR="0" algn="ctr">
                        <a:lnSpc>
                          <a:spcPct val="115000"/>
                        </a:lnSpc>
                        <a:spcBef>
                          <a:spcPts val="0"/>
                        </a:spcBef>
                        <a:spcAft>
                          <a:spcPts val="0"/>
                        </a:spcAft>
                      </a:pPr>
                      <a:r>
                        <a:rPr lang="en-US" sz="1400" dirty="0">
                          <a:effectLst/>
                          <a:latin typeface="Arial Narrow" panose="020B0606020202030204" pitchFamily="34" charset="0"/>
                        </a:rPr>
                        <a:t>Big Idea</a:t>
                      </a:r>
                    </a:p>
                    <a:p>
                      <a:pPr marL="0" marR="0" algn="ctr">
                        <a:lnSpc>
                          <a:spcPct val="115000"/>
                        </a:lnSpc>
                        <a:spcBef>
                          <a:spcPts val="0"/>
                        </a:spcBef>
                        <a:spcAft>
                          <a:spcPts val="0"/>
                        </a:spcAft>
                      </a:pPr>
                      <a:r>
                        <a:rPr lang="en-US" sz="1400" dirty="0">
                          <a:effectLst/>
                          <a:latin typeface="Arial Narrow" panose="020B0606020202030204" pitchFamily="34" charset="0"/>
                        </a:rPr>
                        <a:t>(Theme)</a:t>
                      </a:r>
                      <a:endParaRPr lang="en-US" sz="1400" dirty="0">
                        <a:solidFill>
                          <a:srgbClr val="000000"/>
                        </a:solidFill>
                        <a:effectLst/>
                        <a:latin typeface="Arial Narrow" panose="020B0606020202030204" pitchFamily="34" charset="0"/>
                        <a:ea typeface="Arial" panose="020B0604020202020204" pitchFamily="34" charset="0"/>
                      </a:endParaRPr>
                    </a:p>
                  </a:txBody>
                  <a:tcPr marL="45708" marR="45708" marT="45708" marB="45708"/>
                </a:tc>
                <a:tc>
                  <a:txBody>
                    <a:bodyPr/>
                    <a:lstStyle/>
                    <a:p>
                      <a:pPr marL="0" marR="0">
                        <a:lnSpc>
                          <a:spcPct val="115000"/>
                        </a:lnSpc>
                        <a:spcBef>
                          <a:spcPts val="0"/>
                        </a:spcBef>
                        <a:spcAft>
                          <a:spcPts val="0"/>
                        </a:spcAft>
                      </a:pPr>
                      <a:r>
                        <a:rPr lang="en-US" sz="1400">
                          <a:effectLst/>
                          <a:latin typeface="Arial Narrow" panose="020B0606020202030204" pitchFamily="34" charset="0"/>
                        </a:rPr>
                        <a:t>Ultimate Learning Target</a:t>
                      </a:r>
                      <a:endParaRPr lang="en-US" sz="1400">
                        <a:solidFill>
                          <a:srgbClr val="000000"/>
                        </a:solidFill>
                        <a:effectLst/>
                        <a:latin typeface="Arial Narrow" panose="020B0606020202030204" pitchFamily="34" charset="0"/>
                        <a:ea typeface="Arial" panose="020B0604020202020204" pitchFamily="34" charset="0"/>
                      </a:endParaRPr>
                    </a:p>
                  </a:txBody>
                  <a:tcPr marL="45708" marR="45708" marT="45708" marB="45708"/>
                </a:tc>
                <a:tc>
                  <a:txBody>
                    <a:bodyPr/>
                    <a:lstStyle/>
                    <a:p>
                      <a:pPr marL="0" marR="0" algn="ctr">
                        <a:lnSpc>
                          <a:spcPct val="115000"/>
                        </a:lnSpc>
                        <a:spcBef>
                          <a:spcPts val="0"/>
                        </a:spcBef>
                        <a:spcAft>
                          <a:spcPts val="0"/>
                        </a:spcAft>
                      </a:pPr>
                      <a:r>
                        <a:rPr lang="en-US" sz="1400">
                          <a:effectLst/>
                          <a:latin typeface="Arial Narrow" panose="020B0606020202030204" pitchFamily="34" charset="0"/>
                        </a:rPr>
                        <a:t>Specific </a:t>
                      </a:r>
                    </a:p>
                    <a:p>
                      <a:pPr marL="0" marR="0" algn="ctr">
                        <a:lnSpc>
                          <a:spcPct val="115000"/>
                        </a:lnSpc>
                        <a:spcBef>
                          <a:spcPts val="0"/>
                        </a:spcBef>
                        <a:spcAft>
                          <a:spcPts val="0"/>
                        </a:spcAft>
                      </a:pPr>
                      <a:r>
                        <a:rPr lang="en-US" sz="1400">
                          <a:effectLst/>
                          <a:latin typeface="Arial Narrow" panose="020B0606020202030204" pitchFamily="34" charset="0"/>
                        </a:rPr>
                        <a:t>Learning </a:t>
                      </a:r>
                    </a:p>
                    <a:p>
                      <a:pPr marL="0" marR="0" algn="ctr">
                        <a:lnSpc>
                          <a:spcPct val="115000"/>
                        </a:lnSpc>
                        <a:spcBef>
                          <a:spcPts val="0"/>
                        </a:spcBef>
                        <a:spcAft>
                          <a:spcPts val="0"/>
                        </a:spcAft>
                      </a:pPr>
                      <a:r>
                        <a:rPr lang="en-US" sz="1400">
                          <a:effectLst/>
                          <a:latin typeface="Arial Narrow" panose="020B0606020202030204" pitchFamily="34" charset="0"/>
                        </a:rPr>
                        <a:t>Targets</a:t>
                      </a:r>
                      <a:endParaRPr lang="en-US" sz="1400">
                        <a:solidFill>
                          <a:srgbClr val="000000"/>
                        </a:solidFill>
                        <a:effectLst/>
                        <a:latin typeface="Arial Narrow" panose="020B0606020202030204" pitchFamily="34" charset="0"/>
                        <a:ea typeface="Arial" panose="020B0604020202020204" pitchFamily="34" charset="0"/>
                      </a:endParaRPr>
                    </a:p>
                  </a:txBody>
                  <a:tcPr marL="45708" marR="45708" marT="45708" marB="45708"/>
                </a:tc>
                <a:tc>
                  <a:txBody>
                    <a:bodyPr/>
                    <a:lstStyle/>
                    <a:p>
                      <a:pPr marL="0" marR="0">
                        <a:lnSpc>
                          <a:spcPct val="115000"/>
                        </a:lnSpc>
                        <a:spcBef>
                          <a:spcPts val="0"/>
                        </a:spcBef>
                        <a:spcAft>
                          <a:spcPts val="0"/>
                        </a:spcAft>
                      </a:pPr>
                      <a:r>
                        <a:rPr lang="en-US" sz="1400">
                          <a:effectLst/>
                          <a:latin typeface="Arial Narrow" panose="020B0606020202030204" pitchFamily="34" charset="0"/>
                        </a:rPr>
                        <a:t>Underpinning Learning Targets  </a:t>
                      </a:r>
                      <a:endParaRPr lang="en-US" sz="1400">
                        <a:solidFill>
                          <a:srgbClr val="000000"/>
                        </a:solidFill>
                        <a:effectLst/>
                        <a:latin typeface="Arial Narrow" panose="020B0606020202030204" pitchFamily="34" charset="0"/>
                        <a:ea typeface="Arial" panose="020B0604020202020204" pitchFamily="34" charset="0"/>
                      </a:endParaRPr>
                    </a:p>
                  </a:txBody>
                  <a:tcPr marL="45708" marR="45708" marT="45708" marB="45708"/>
                </a:tc>
                <a:tc>
                  <a:txBody>
                    <a:bodyPr/>
                    <a:lstStyle/>
                    <a:p>
                      <a:pPr marL="0" marR="0" algn="ctr">
                        <a:lnSpc>
                          <a:spcPct val="115000"/>
                        </a:lnSpc>
                        <a:spcBef>
                          <a:spcPts val="0"/>
                        </a:spcBef>
                        <a:spcAft>
                          <a:spcPts val="0"/>
                        </a:spcAft>
                      </a:pPr>
                      <a:r>
                        <a:rPr lang="en-US" sz="1400">
                          <a:effectLst/>
                          <a:latin typeface="Arial Narrow" panose="020B0606020202030204" pitchFamily="34" charset="0"/>
                        </a:rPr>
                        <a:t>Depth </a:t>
                      </a:r>
                    </a:p>
                    <a:p>
                      <a:pPr marL="0" marR="0" algn="ctr">
                        <a:lnSpc>
                          <a:spcPct val="115000"/>
                        </a:lnSpc>
                        <a:spcBef>
                          <a:spcPts val="0"/>
                        </a:spcBef>
                        <a:spcAft>
                          <a:spcPts val="0"/>
                        </a:spcAft>
                      </a:pPr>
                      <a:r>
                        <a:rPr lang="en-US" sz="1400">
                          <a:effectLst/>
                          <a:latin typeface="Arial Narrow" panose="020B0606020202030204" pitchFamily="34" charset="0"/>
                        </a:rPr>
                        <a:t>of </a:t>
                      </a:r>
                    </a:p>
                    <a:p>
                      <a:pPr marL="0" marR="0" algn="ctr">
                        <a:lnSpc>
                          <a:spcPct val="115000"/>
                        </a:lnSpc>
                        <a:spcBef>
                          <a:spcPts val="0"/>
                        </a:spcBef>
                        <a:spcAft>
                          <a:spcPts val="0"/>
                        </a:spcAft>
                      </a:pPr>
                      <a:r>
                        <a:rPr lang="en-US" sz="1400">
                          <a:effectLst/>
                          <a:latin typeface="Arial Narrow" panose="020B0606020202030204" pitchFamily="34" charset="0"/>
                        </a:rPr>
                        <a:t>Knowledge</a:t>
                      </a:r>
                      <a:endParaRPr lang="en-US" sz="1400">
                        <a:solidFill>
                          <a:srgbClr val="000000"/>
                        </a:solidFill>
                        <a:effectLst/>
                        <a:latin typeface="Arial Narrow" panose="020B0606020202030204" pitchFamily="34" charset="0"/>
                        <a:ea typeface="Arial" panose="020B0604020202020204" pitchFamily="34" charset="0"/>
                      </a:endParaRPr>
                    </a:p>
                  </a:txBody>
                  <a:tcPr marL="45708" marR="45708" marT="45708" marB="45708"/>
                </a:tc>
                <a:tc>
                  <a:txBody>
                    <a:bodyPr/>
                    <a:lstStyle/>
                    <a:p>
                      <a:pPr marL="0" marR="0">
                        <a:lnSpc>
                          <a:spcPct val="115000"/>
                        </a:lnSpc>
                        <a:spcBef>
                          <a:spcPts val="0"/>
                        </a:spcBef>
                        <a:spcAft>
                          <a:spcPts val="0"/>
                        </a:spcAft>
                      </a:pPr>
                      <a:r>
                        <a:rPr lang="en-US" sz="1400">
                          <a:effectLst/>
                          <a:latin typeface="Arial Narrow" panose="020B0606020202030204" pitchFamily="34" charset="0"/>
                        </a:rPr>
                        <a:t>Essential </a:t>
                      </a:r>
                    </a:p>
                    <a:p>
                      <a:pPr marL="0" marR="0">
                        <a:lnSpc>
                          <a:spcPct val="115000"/>
                        </a:lnSpc>
                        <a:spcBef>
                          <a:spcPts val="0"/>
                        </a:spcBef>
                        <a:spcAft>
                          <a:spcPts val="0"/>
                        </a:spcAft>
                      </a:pPr>
                      <a:r>
                        <a:rPr lang="en-US" sz="1400">
                          <a:effectLst/>
                          <a:latin typeface="Arial Narrow" panose="020B0606020202030204" pitchFamily="34" charset="0"/>
                        </a:rPr>
                        <a:t>Questions</a:t>
                      </a:r>
                      <a:endParaRPr lang="en-US" sz="1400">
                        <a:solidFill>
                          <a:srgbClr val="000000"/>
                        </a:solidFill>
                        <a:effectLst/>
                        <a:latin typeface="Arial Narrow" panose="020B0606020202030204" pitchFamily="34" charset="0"/>
                        <a:ea typeface="Arial" panose="020B0604020202020204" pitchFamily="34" charset="0"/>
                      </a:endParaRPr>
                    </a:p>
                  </a:txBody>
                  <a:tcPr marL="45708" marR="45708" marT="45708" marB="45708"/>
                </a:tc>
                <a:tc>
                  <a:txBody>
                    <a:bodyPr/>
                    <a:lstStyle/>
                    <a:p>
                      <a:pPr marL="0" marR="0">
                        <a:lnSpc>
                          <a:spcPct val="115000"/>
                        </a:lnSpc>
                        <a:spcBef>
                          <a:spcPts val="0"/>
                        </a:spcBef>
                        <a:spcAft>
                          <a:spcPts val="0"/>
                        </a:spcAft>
                      </a:pPr>
                      <a:r>
                        <a:rPr lang="en-US" sz="1400">
                          <a:effectLst/>
                          <a:latin typeface="Arial Narrow" panose="020B0606020202030204" pitchFamily="34" charset="0"/>
                        </a:rPr>
                        <a:t>Instructional Resources</a:t>
                      </a:r>
                      <a:endParaRPr lang="en-US" sz="1400">
                        <a:solidFill>
                          <a:srgbClr val="000000"/>
                        </a:solidFill>
                        <a:effectLst/>
                        <a:latin typeface="Arial Narrow" panose="020B0606020202030204" pitchFamily="34" charset="0"/>
                        <a:ea typeface="Arial" panose="020B0604020202020204" pitchFamily="34" charset="0"/>
                      </a:endParaRPr>
                    </a:p>
                  </a:txBody>
                  <a:tcPr marL="45708" marR="45708" marT="45708" marB="45708"/>
                </a:tc>
                <a:tc>
                  <a:txBody>
                    <a:bodyPr/>
                    <a:lstStyle/>
                    <a:p>
                      <a:pPr marL="0" marR="0">
                        <a:lnSpc>
                          <a:spcPct val="115000"/>
                        </a:lnSpc>
                        <a:spcBef>
                          <a:spcPts val="0"/>
                        </a:spcBef>
                        <a:spcAft>
                          <a:spcPts val="0"/>
                        </a:spcAft>
                      </a:pPr>
                      <a:r>
                        <a:rPr lang="en-US" sz="1400">
                          <a:effectLst/>
                          <a:latin typeface="Arial Narrow" panose="020B0606020202030204" pitchFamily="34" charset="0"/>
                        </a:rPr>
                        <a:t>Vocabulary </a:t>
                      </a:r>
                      <a:endParaRPr lang="en-US" sz="1400">
                        <a:solidFill>
                          <a:srgbClr val="000000"/>
                        </a:solidFill>
                        <a:effectLst/>
                        <a:latin typeface="Arial Narrow" panose="020B0606020202030204" pitchFamily="34" charset="0"/>
                        <a:ea typeface="Arial" panose="020B0604020202020204" pitchFamily="34" charset="0"/>
                      </a:endParaRPr>
                    </a:p>
                  </a:txBody>
                  <a:tcPr marL="45708" marR="45708" marT="45708" marB="45708"/>
                </a:tc>
                <a:tc>
                  <a:txBody>
                    <a:bodyPr/>
                    <a:lstStyle/>
                    <a:p>
                      <a:pPr marL="0" marR="0">
                        <a:lnSpc>
                          <a:spcPct val="115000"/>
                        </a:lnSpc>
                        <a:spcBef>
                          <a:spcPts val="0"/>
                        </a:spcBef>
                        <a:spcAft>
                          <a:spcPts val="0"/>
                        </a:spcAft>
                      </a:pPr>
                      <a:r>
                        <a:rPr lang="en-US" sz="1400">
                          <a:effectLst/>
                          <a:latin typeface="Arial Narrow" panose="020B0606020202030204" pitchFamily="34" charset="0"/>
                        </a:rPr>
                        <a:t>FIP Assessments</a:t>
                      </a:r>
                      <a:endParaRPr lang="en-US" sz="1400">
                        <a:solidFill>
                          <a:srgbClr val="000000"/>
                        </a:solidFill>
                        <a:effectLst/>
                        <a:latin typeface="Arial Narrow" panose="020B0606020202030204" pitchFamily="34" charset="0"/>
                        <a:ea typeface="Arial" panose="020B0604020202020204" pitchFamily="34" charset="0"/>
                      </a:endParaRPr>
                    </a:p>
                  </a:txBody>
                  <a:tcPr marL="45708" marR="45708" marT="45708" marB="45708"/>
                </a:tc>
              </a:tr>
              <a:tr h="5490293">
                <a:tc>
                  <a:txBody>
                    <a:bodyPr/>
                    <a:lstStyle/>
                    <a:p>
                      <a:pPr marL="0" marR="0">
                        <a:lnSpc>
                          <a:spcPct val="115000"/>
                        </a:lnSpc>
                        <a:spcBef>
                          <a:spcPts val="0"/>
                        </a:spcBef>
                        <a:spcAft>
                          <a:spcPts val="0"/>
                        </a:spcAft>
                      </a:pPr>
                      <a:r>
                        <a:rPr lang="en-US" sz="1400">
                          <a:effectLst/>
                          <a:latin typeface="Arial Narrow" panose="020B0606020202030204" pitchFamily="34" charset="0"/>
                        </a:rPr>
                        <a:t>Locating strong textual evidence can improve my analysis of literary elements. </a:t>
                      </a:r>
                      <a:endParaRPr lang="en-US" sz="1400">
                        <a:solidFill>
                          <a:srgbClr val="000000"/>
                        </a:solidFill>
                        <a:effectLst/>
                        <a:latin typeface="Arial Narrow" panose="020B0606020202030204" pitchFamily="34" charset="0"/>
                        <a:ea typeface="Arial" panose="020B0604020202020204" pitchFamily="34" charset="0"/>
                      </a:endParaRPr>
                    </a:p>
                  </a:txBody>
                  <a:tcPr marL="45708" marR="45708" marT="45708" marB="45708"/>
                </a:tc>
                <a:tc>
                  <a:txBody>
                    <a:bodyPr/>
                    <a:lstStyle/>
                    <a:p>
                      <a:pPr marL="0" marR="0" algn="ctr">
                        <a:lnSpc>
                          <a:spcPct val="115000"/>
                        </a:lnSpc>
                        <a:spcBef>
                          <a:spcPts val="0"/>
                        </a:spcBef>
                        <a:spcAft>
                          <a:spcPts val="0"/>
                        </a:spcAft>
                      </a:pPr>
                      <a:r>
                        <a:rPr lang="en-US" sz="1400">
                          <a:effectLst/>
                          <a:latin typeface="Arial Narrow" panose="020B0606020202030204" pitchFamily="34" charset="0"/>
                        </a:rPr>
                        <a:t>*Reasoning</a:t>
                      </a:r>
                    </a:p>
                    <a:p>
                      <a:pPr marL="0" marR="0" algn="ctr">
                        <a:lnSpc>
                          <a:spcPct val="115000"/>
                        </a:lnSpc>
                        <a:spcBef>
                          <a:spcPts val="0"/>
                        </a:spcBef>
                        <a:spcAft>
                          <a:spcPts val="0"/>
                        </a:spcAft>
                      </a:pPr>
                      <a:r>
                        <a:rPr lang="en-US" sz="1400">
                          <a:effectLst/>
                          <a:latin typeface="Arial Narrow" panose="020B0606020202030204" pitchFamily="34" charset="0"/>
                        </a:rPr>
                        <a:t> </a:t>
                      </a:r>
                    </a:p>
                    <a:p>
                      <a:pPr marL="0" marR="0" algn="ctr">
                        <a:lnSpc>
                          <a:spcPct val="115000"/>
                        </a:lnSpc>
                        <a:spcBef>
                          <a:spcPts val="0"/>
                        </a:spcBef>
                        <a:spcAft>
                          <a:spcPts val="0"/>
                        </a:spcAft>
                      </a:pPr>
                      <a:r>
                        <a:rPr lang="en-US" sz="1400">
                          <a:effectLst/>
                          <a:latin typeface="Arial Narrow" panose="020B0606020202030204" pitchFamily="34" charset="0"/>
                        </a:rPr>
                        <a:t> </a:t>
                      </a:r>
                      <a:endParaRPr lang="en-US" sz="1400">
                        <a:solidFill>
                          <a:srgbClr val="000000"/>
                        </a:solidFill>
                        <a:effectLst/>
                        <a:latin typeface="Arial Narrow" panose="020B0606020202030204" pitchFamily="34" charset="0"/>
                        <a:ea typeface="Arial" panose="020B0604020202020204" pitchFamily="34" charset="0"/>
                      </a:endParaRPr>
                    </a:p>
                  </a:txBody>
                  <a:tcPr marL="45708" marR="45708" marT="45708" marB="45708"/>
                </a:tc>
                <a:tc>
                  <a:txBody>
                    <a:bodyPr/>
                    <a:lstStyle/>
                    <a:p>
                      <a:pPr marL="0" marR="0">
                        <a:lnSpc>
                          <a:spcPct val="115000"/>
                        </a:lnSpc>
                        <a:spcBef>
                          <a:spcPts val="0"/>
                        </a:spcBef>
                        <a:spcAft>
                          <a:spcPts val="0"/>
                        </a:spcAft>
                      </a:pPr>
                      <a:r>
                        <a:rPr lang="en-US" sz="1400">
                          <a:effectLst/>
                          <a:latin typeface="Arial Narrow" panose="020B0606020202030204" pitchFamily="34" charset="0"/>
                        </a:rPr>
                        <a:t>1.  I can cite the strongest textual evidence that supports what a text says explicitly.  </a:t>
                      </a:r>
                    </a:p>
                    <a:p>
                      <a:pPr marL="0" marR="0">
                        <a:lnSpc>
                          <a:spcPct val="115000"/>
                        </a:lnSpc>
                        <a:spcBef>
                          <a:spcPts val="0"/>
                        </a:spcBef>
                        <a:spcAft>
                          <a:spcPts val="0"/>
                        </a:spcAft>
                      </a:pPr>
                      <a:r>
                        <a:rPr lang="en-US" sz="1400">
                          <a:effectLst/>
                          <a:latin typeface="Arial Narrow" panose="020B0606020202030204" pitchFamily="34" charset="0"/>
                        </a:rPr>
                        <a:t> </a:t>
                      </a:r>
                    </a:p>
                    <a:p>
                      <a:pPr marL="0" marR="0">
                        <a:lnSpc>
                          <a:spcPct val="115000"/>
                        </a:lnSpc>
                        <a:spcBef>
                          <a:spcPts val="0"/>
                        </a:spcBef>
                        <a:spcAft>
                          <a:spcPts val="0"/>
                        </a:spcAft>
                      </a:pPr>
                      <a:r>
                        <a:rPr lang="en-US" sz="1400">
                          <a:effectLst/>
                          <a:latin typeface="Arial Narrow" panose="020B0606020202030204" pitchFamily="34" charset="0"/>
                        </a:rPr>
                        <a:t>2.  I can cite the strongest textual evidence that supports an inference drawn from a text.</a:t>
                      </a:r>
                      <a:endParaRPr lang="en-US" sz="1400">
                        <a:solidFill>
                          <a:srgbClr val="000000"/>
                        </a:solidFill>
                        <a:effectLst/>
                        <a:latin typeface="Arial Narrow" panose="020B0606020202030204" pitchFamily="34" charset="0"/>
                        <a:ea typeface="Arial" panose="020B0604020202020204" pitchFamily="34" charset="0"/>
                      </a:endParaRPr>
                    </a:p>
                  </a:txBody>
                  <a:tcPr marL="45708" marR="45708" marT="45708" marB="45708"/>
                </a:tc>
                <a:tc>
                  <a:txBody>
                    <a:bodyPr/>
                    <a:lstStyle/>
                    <a:p>
                      <a:pPr marL="0" marR="0">
                        <a:lnSpc>
                          <a:spcPct val="115000"/>
                        </a:lnSpc>
                        <a:spcBef>
                          <a:spcPts val="0"/>
                        </a:spcBef>
                        <a:spcAft>
                          <a:spcPts val="0"/>
                        </a:spcAft>
                      </a:pPr>
                      <a:r>
                        <a:rPr lang="en-US" sz="1400">
                          <a:effectLst/>
                          <a:latin typeface="Arial Narrow" panose="020B0606020202030204" pitchFamily="34" charset="0"/>
                        </a:rPr>
                        <a:t>1.  I can locate explicit details in a text.</a:t>
                      </a:r>
                    </a:p>
                    <a:p>
                      <a:pPr marL="0" marR="0">
                        <a:lnSpc>
                          <a:spcPct val="115000"/>
                        </a:lnSpc>
                        <a:spcBef>
                          <a:spcPts val="0"/>
                        </a:spcBef>
                        <a:spcAft>
                          <a:spcPts val="0"/>
                        </a:spcAft>
                      </a:pPr>
                      <a:r>
                        <a:rPr lang="en-US" sz="1400">
                          <a:effectLst/>
                          <a:latin typeface="Arial Narrow" panose="020B0606020202030204" pitchFamily="34" charset="0"/>
                        </a:rPr>
                        <a:t> </a:t>
                      </a:r>
                    </a:p>
                    <a:p>
                      <a:pPr marL="0" marR="0">
                        <a:lnSpc>
                          <a:spcPct val="115000"/>
                        </a:lnSpc>
                        <a:spcBef>
                          <a:spcPts val="0"/>
                        </a:spcBef>
                        <a:spcAft>
                          <a:spcPts val="0"/>
                        </a:spcAft>
                      </a:pPr>
                      <a:r>
                        <a:rPr lang="en-US" sz="1400">
                          <a:effectLst/>
                          <a:latin typeface="Arial Narrow" panose="020B0606020202030204" pitchFamily="34" charset="0"/>
                        </a:rPr>
                        <a:t>2.  I can make logical inferences based on what a text says.</a:t>
                      </a:r>
                    </a:p>
                    <a:p>
                      <a:pPr marL="0" marR="0">
                        <a:lnSpc>
                          <a:spcPct val="115000"/>
                        </a:lnSpc>
                        <a:spcBef>
                          <a:spcPts val="0"/>
                        </a:spcBef>
                        <a:spcAft>
                          <a:spcPts val="0"/>
                        </a:spcAft>
                      </a:pPr>
                      <a:r>
                        <a:rPr lang="en-US" sz="1400">
                          <a:effectLst/>
                          <a:latin typeface="Arial Narrow" panose="020B0606020202030204" pitchFamily="34" charset="0"/>
                        </a:rPr>
                        <a:t> </a:t>
                      </a:r>
                    </a:p>
                    <a:p>
                      <a:pPr marL="0" marR="0">
                        <a:lnSpc>
                          <a:spcPct val="115000"/>
                        </a:lnSpc>
                        <a:spcBef>
                          <a:spcPts val="0"/>
                        </a:spcBef>
                        <a:spcAft>
                          <a:spcPts val="0"/>
                        </a:spcAft>
                      </a:pPr>
                      <a:r>
                        <a:rPr lang="en-US" sz="1400">
                          <a:effectLst/>
                          <a:latin typeface="Arial Narrow" panose="020B0606020202030204" pitchFamily="34" charset="0"/>
                        </a:rPr>
                        <a:t>3.  I can objectively summarize what a text says.</a:t>
                      </a:r>
                    </a:p>
                    <a:p>
                      <a:pPr marL="0" marR="0">
                        <a:lnSpc>
                          <a:spcPct val="115000"/>
                        </a:lnSpc>
                        <a:spcBef>
                          <a:spcPts val="0"/>
                        </a:spcBef>
                        <a:spcAft>
                          <a:spcPts val="0"/>
                        </a:spcAft>
                      </a:pPr>
                      <a:r>
                        <a:rPr lang="en-US" sz="1400">
                          <a:effectLst/>
                          <a:latin typeface="Arial Narrow" panose="020B0606020202030204" pitchFamily="34" charset="0"/>
                        </a:rPr>
                        <a:t> </a:t>
                      </a:r>
                    </a:p>
                    <a:p>
                      <a:pPr marL="0" marR="0">
                        <a:lnSpc>
                          <a:spcPct val="115000"/>
                        </a:lnSpc>
                        <a:spcBef>
                          <a:spcPts val="0"/>
                        </a:spcBef>
                        <a:spcAft>
                          <a:spcPts val="0"/>
                        </a:spcAft>
                      </a:pPr>
                      <a:r>
                        <a:rPr lang="en-US" sz="1400">
                          <a:effectLst/>
                          <a:latin typeface="Arial Narrow" panose="020B0606020202030204" pitchFamily="34" charset="0"/>
                        </a:rPr>
                        <a:t>4.  I can analyze what a text says.</a:t>
                      </a:r>
                    </a:p>
                    <a:p>
                      <a:pPr marL="0" marR="0">
                        <a:lnSpc>
                          <a:spcPct val="115000"/>
                        </a:lnSpc>
                        <a:spcBef>
                          <a:spcPts val="0"/>
                        </a:spcBef>
                        <a:spcAft>
                          <a:spcPts val="0"/>
                        </a:spcAft>
                      </a:pPr>
                      <a:r>
                        <a:rPr lang="en-US" sz="1400">
                          <a:effectLst/>
                          <a:latin typeface="Arial Narrow" panose="020B0606020202030204" pitchFamily="34" charset="0"/>
                        </a:rPr>
                        <a:t> </a:t>
                      </a:r>
                      <a:endParaRPr lang="en-US" sz="1400">
                        <a:solidFill>
                          <a:srgbClr val="000000"/>
                        </a:solidFill>
                        <a:effectLst/>
                        <a:latin typeface="Arial Narrow" panose="020B0606020202030204" pitchFamily="34" charset="0"/>
                        <a:ea typeface="Arial" panose="020B0604020202020204" pitchFamily="34" charset="0"/>
                      </a:endParaRPr>
                    </a:p>
                  </a:txBody>
                  <a:tcPr marL="45708" marR="45708" marT="45708" marB="45708"/>
                </a:tc>
                <a:tc>
                  <a:txBody>
                    <a:bodyPr/>
                    <a:lstStyle/>
                    <a:p>
                      <a:pPr marL="0" marR="0">
                        <a:lnSpc>
                          <a:spcPct val="115000"/>
                        </a:lnSpc>
                        <a:spcBef>
                          <a:spcPts val="0"/>
                        </a:spcBef>
                        <a:spcAft>
                          <a:spcPts val="0"/>
                        </a:spcAft>
                      </a:pPr>
                      <a:r>
                        <a:rPr lang="en-US" sz="1400">
                          <a:effectLst/>
                          <a:latin typeface="Arial Narrow" panose="020B0606020202030204" pitchFamily="34" charset="0"/>
                        </a:rPr>
                        <a:t>Level 3</a:t>
                      </a:r>
                      <a:endParaRPr lang="en-US" sz="1400">
                        <a:solidFill>
                          <a:srgbClr val="000000"/>
                        </a:solidFill>
                        <a:effectLst/>
                        <a:latin typeface="Arial Narrow" panose="020B0606020202030204" pitchFamily="34" charset="0"/>
                        <a:ea typeface="Arial" panose="020B0604020202020204" pitchFamily="34" charset="0"/>
                      </a:endParaRPr>
                    </a:p>
                  </a:txBody>
                  <a:tcPr marL="45708" marR="45708" marT="45708" marB="45708"/>
                </a:tc>
                <a:tc>
                  <a:txBody>
                    <a:bodyPr/>
                    <a:lstStyle/>
                    <a:p>
                      <a:pPr marL="0" marR="0">
                        <a:lnSpc>
                          <a:spcPct val="115000"/>
                        </a:lnSpc>
                        <a:spcBef>
                          <a:spcPts val="0"/>
                        </a:spcBef>
                        <a:spcAft>
                          <a:spcPts val="0"/>
                        </a:spcAft>
                      </a:pPr>
                      <a:r>
                        <a:rPr lang="en-US" sz="1400" dirty="0">
                          <a:effectLst/>
                          <a:latin typeface="Arial Narrow" panose="020B0606020202030204" pitchFamily="34" charset="0"/>
                        </a:rPr>
                        <a:t>1.  What characteristics define a strong piece of textual evidence?</a:t>
                      </a:r>
                    </a:p>
                    <a:p>
                      <a:pPr marL="0" marR="0">
                        <a:lnSpc>
                          <a:spcPct val="115000"/>
                        </a:lnSpc>
                        <a:spcBef>
                          <a:spcPts val="0"/>
                        </a:spcBef>
                        <a:spcAft>
                          <a:spcPts val="0"/>
                        </a:spcAft>
                      </a:pP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2.  How will I know when textual evidence is relevant?</a:t>
                      </a:r>
                    </a:p>
                    <a:p>
                      <a:pPr marL="0" marR="0">
                        <a:lnSpc>
                          <a:spcPct val="115000"/>
                        </a:lnSpc>
                        <a:spcBef>
                          <a:spcPts val="0"/>
                        </a:spcBef>
                        <a:spcAft>
                          <a:spcPts val="0"/>
                        </a:spcAft>
                      </a:pP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3.  What is the importance of making logical inferences?  </a:t>
                      </a:r>
                      <a:endParaRPr lang="en-US" sz="1400" dirty="0">
                        <a:solidFill>
                          <a:srgbClr val="000000"/>
                        </a:solidFill>
                        <a:effectLst/>
                        <a:latin typeface="Arial Narrow" panose="020B0606020202030204" pitchFamily="34" charset="0"/>
                        <a:ea typeface="Arial" panose="020B0604020202020204" pitchFamily="34" charset="0"/>
                      </a:endParaRPr>
                    </a:p>
                  </a:txBody>
                  <a:tcPr marL="45708" marR="45708" marT="45708" marB="45708"/>
                </a:tc>
                <a:tc>
                  <a:txBody>
                    <a:bodyPr/>
                    <a:lstStyle/>
                    <a:p>
                      <a:pPr marL="0" marR="0">
                        <a:lnSpc>
                          <a:spcPct val="115000"/>
                        </a:lnSpc>
                        <a:spcBef>
                          <a:spcPts val="0"/>
                        </a:spcBef>
                        <a:spcAft>
                          <a:spcPts val="0"/>
                        </a:spcAft>
                      </a:pPr>
                      <a:r>
                        <a:rPr lang="en-US" sz="1400">
                          <a:effectLst/>
                          <a:latin typeface="Arial Narrow" panose="020B0606020202030204" pitchFamily="34" charset="0"/>
                        </a:rPr>
                        <a:t>1.  </a:t>
                      </a:r>
                      <a:r>
                        <a:rPr lang="en-US" sz="1400" u="sng">
                          <a:effectLst/>
                          <a:latin typeface="Arial Narrow" panose="020B0606020202030204" pitchFamily="34" charset="0"/>
                        </a:rPr>
                        <a:t>The Hunger Games </a:t>
                      </a:r>
                      <a:r>
                        <a:rPr lang="en-US" sz="1400">
                          <a:effectLst/>
                          <a:latin typeface="Arial Narrow" panose="020B0606020202030204" pitchFamily="34" charset="0"/>
                        </a:rPr>
                        <a:t>by Suzanne Collins - Chpt. 1</a:t>
                      </a:r>
                    </a:p>
                    <a:p>
                      <a:pPr marL="0" marR="0">
                        <a:lnSpc>
                          <a:spcPct val="115000"/>
                        </a:lnSpc>
                        <a:spcBef>
                          <a:spcPts val="0"/>
                        </a:spcBef>
                        <a:spcAft>
                          <a:spcPts val="0"/>
                        </a:spcAft>
                      </a:pPr>
                      <a:r>
                        <a:rPr lang="en-US" sz="1400">
                          <a:effectLst/>
                          <a:latin typeface="Arial Narrow" panose="020B0606020202030204" pitchFamily="34" charset="0"/>
                        </a:rPr>
                        <a:t> </a:t>
                      </a:r>
                    </a:p>
                    <a:p>
                      <a:pPr marL="0" marR="0">
                        <a:lnSpc>
                          <a:spcPct val="115000"/>
                        </a:lnSpc>
                        <a:spcBef>
                          <a:spcPts val="0"/>
                        </a:spcBef>
                        <a:spcAft>
                          <a:spcPts val="0"/>
                        </a:spcAft>
                      </a:pPr>
                      <a:r>
                        <a:rPr lang="en-US" sz="1400">
                          <a:effectLst/>
                          <a:latin typeface="Arial Narrow" panose="020B0606020202030204" pitchFamily="34" charset="0"/>
                        </a:rPr>
                        <a:t>2.  </a:t>
                      </a:r>
                      <a:r>
                        <a:rPr lang="en-US" sz="1400" u="sng">
                          <a:effectLst/>
                          <a:latin typeface="Arial Narrow" panose="020B0606020202030204" pitchFamily="34" charset="0"/>
                          <a:hlinkClick r:id="rId3"/>
                        </a:rPr>
                        <a:t>Citing Textual Evidence Diagnostic Rubric</a:t>
                      </a:r>
                      <a:endParaRPr lang="en-US" sz="1400">
                        <a:effectLst/>
                        <a:latin typeface="Arial Narrow" panose="020B0606020202030204" pitchFamily="34" charset="0"/>
                      </a:endParaRPr>
                    </a:p>
                    <a:p>
                      <a:pPr marL="0" marR="0">
                        <a:lnSpc>
                          <a:spcPct val="115000"/>
                        </a:lnSpc>
                        <a:spcBef>
                          <a:spcPts val="0"/>
                        </a:spcBef>
                        <a:spcAft>
                          <a:spcPts val="0"/>
                        </a:spcAft>
                      </a:pPr>
                      <a:r>
                        <a:rPr lang="en-US" sz="1400">
                          <a:effectLst/>
                          <a:latin typeface="Arial Narrow" panose="020B0606020202030204" pitchFamily="34" charset="0"/>
                        </a:rPr>
                        <a:t> </a:t>
                      </a:r>
                    </a:p>
                    <a:p>
                      <a:pPr marL="0" marR="0">
                        <a:lnSpc>
                          <a:spcPct val="115000"/>
                        </a:lnSpc>
                        <a:spcBef>
                          <a:spcPts val="0"/>
                        </a:spcBef>
                        <a:spcAft>
                          <a:spcPts val="0"/>
                        </a:spcAft>
                      </a:pPr>
                      <a:r>
                        <a:rPr lang="en-US" sz="1400">
                          <a:effectLst/>
                          <a:latin typeface="Arial Narrow" panose="020B0606020202030204" pitchFamily="34" charset="0"/>
                        </a:rPr>
                        <a:t>3.  </a:t>
                      </a:r>
                      <a:r>
                        <a:rPr lang="en-US" sz="1400" u="sng">
                          <a:effectLst/>
                          <a:latin typeface="Arial Narrow" panose="020B0606020202030204" pitchFamily="34" charset="0"/>
                          <a:hlinkClick r:id="rId4"/>
                        </a:rPr>
                        <a:t>Citing Textual Evidence Proficient/</a:t>
                      </a:r>
                      <a:endParaRPr lang="en-US" sz="1400">
                        <a:effectLst/>
                        <a:latin typeface="Arial Narrow" panose="020B0606020202030204" pitchFamily="34" charset="0"/>
                      </a:endParaRPr>
                    </a:p>
                    <a:p>
                      <a:pPr marL="0" marR="0">
                        <a:lnSpc>
                          <a:spcPct val="115000"/>
                        </a:lnSpc>
                        <a:spcBef>
                          <a:spcPts val="0"/>
                        </a:spcBef>
                        <a:spcAft>
                          <a:spcPts val="0"/>
                        </a:spcAft>
                      </a:pPr>
                      <a:r>
                        <a:rPr lang="en-US" sz="1400" u="sng">
                          <a:effectLst/>
                          <a:latin typeface="Arial Narrow" panose="020B0606020202030204" pitchFamily="34" charset="0"/>
                          <a:hlinkClick r:id="rId4"/>
                        </a:rPr>
                        <a:t>Non-Proficient Responses</a:t>
                      </a:r>
                      <a:endParaRPr lang="en-US" sz="1400">
                        <a:effectLst/>
                        <a:latin typeface="Arial Narrow" panose="020B0606020202030204" pitchFamily="34" charset="0"/>
                      </a:endParaRPr>
                    </a:p>
                    <a:p>
                      <a:pPr marL="0" marR="0">
                        <a:lnSpc>
                          <a:spcPct val="115000"/>
                        </a:lnSpc>
                        <a:spcBef>
                          <a:spcPts val="0"/>
                        </a:spcBef>
                        <a:spcAft>
                          <a:spcPts val="0"/>
                        </a:spcAft>
                      </a:pPr>
                      <a:r>
                        <a:rPr lang="en-US" sz="1400">
                          <a:effectLst/>
                          <a:latin typeface="Arial Narrow" panose="020B0606020202030204" pitchFamily="34" charset="0"/>
                        </a:rPr>
                        <a:t> </a:t>
                      </a:r>
                    </a:p>
                    <a:p>
                      <a:pPr marL="0" marR="0">
                        <a:lnSpc>
                          <a:spcPct val="115000"/>
                        </a:lnSpc>
                        <a:spcBef>
                          <a:spcPts val="0"/>
                        </a:spcBef>
                        <a:spcAft>
                          <a:spcPts val="0"/>
                        </a:spcAft>
                      </a:pPr>
                      <a:r>
                        <a:rPr lang="en-US" sz="1400">
                          <a:effectLst/>
                          <a:latin typeface="Arial Narrow" panose="020B0606020202030204" pitchFamily="34" charset="0"/>
                        </a:rPr>
                        <a:t>4. </a:t>
                      </a:r>
                      <a:r>
                        <a:rPr lang="en-US" sz="1400" u="sng">
                          <a:effectLst/>
                          <a:latin typeface="Arial Narrow" panose="020B0606020202030204" pitchFamily="34" charset="0"/>
                          <a:hlinkClick r:id="rId5"/>
                        </a:rPr>
                        <a:t> Citing Textual Evidence Frames</a:t>
                      </a:r>
                      <a:endParaRPr lang="en-US" sz="1400">
                        <a:effectLst/>
                        <a:latin typeface="Arial Narrow" panose="020B0606020202030204" pitchFamily="34" charset="0"/>
                      </a:endParaRPr>
                    </a:p>
                    <a:p>
                      <a:pPr marL="0" marR="0">
                        <a:lnSpc>
                          <a:spcPct val="115000"/>
                        </a:lnSpc>
                        <a:spcBef>
                          <a:spcPts val="0"/>
                        </a:spcBef>
                        <a:spcAft>
                          <a:spcPts val="0"/>
                        </a:spcAft>
                      </a:pPr>
                      <a:r>
                        <a:rPr lang="en-US" sz="1400">
                          <a:effectLst/>
                          <a:latin typeface="Arial Narrow" panose="020B0606020202030204" pitchFamily="34" charset="0"/>
                        </a:rPr>
                        <a:t> </a:t>
                      </a:r>
                    </a:p>
                    <a:p>
                      <a:pPr marL="0" marR="0">
                        <a:lnSpc>
                          <a:spcPct val="115000"/>
                        </a:lnSpc>
                        <a:spcBef>
                          <a:spcPts val="0"/>
                        </a:spcBef>
                        <a:spcAft>
                          <a:spcPts val="0"/>
                        </a:spcAft>
                      </a:pPr>
                      <a:r>
                        <a:rPr lang="en-US" sz="1400">
                          <a:effectLst/>
                          <a:latin typeface="Arial Narrow" panose="020B0606020202030204" pitchFamily="34" charset="0"/>
                        </a:rPr>
                        <a:t>5.  </a:t>
                      </a:r>
                      <a:r>
                        <a:rPr lang="en-US" sz="1400" u="sng">
                          <a:effectLst/>
                          <a:latin typeface="Arial Narrow" panose="020B0606020202030204" pitchFamily="34" charset="0"/>
                          <a:hlinkClick r:id="rId6"/>
                        </a:rPr>
                        <a:t>Nine Stories </a:t>
                      </a:r>
                      <a:r>
                        <a:rPr lang="en-US" sz="1400">
                          <a:effectLst/>
                          <a:latin typeface="Arial Narrow" panose="020B0606020202030204" pitchFamily="34" charset="0"/>
                        </a:rPr>
                        <a:t>by J.D. Salinger</a:t>
                      </a:r>
                    </a:p>
                    <a:p>
                      <a:pPr marL="0" marR="0">
                        <a:lnSpc>
                          <a:spcPct val="115000"/>
                        </a:lnSpc>
                        <a:spcBef>
                          <a:spcPts val="0"/>
                        </a:spcBef>
                        <a:spcAft>
                          <a:spcPts val="0"/>
                        </a:spcAft>
                      </a:pPr>
                      <a:r>
                        <a:rPr lang="en-US" sz="1400">
                          <a:effectLst/>
                          <a:latin typeface="Arial Narrow" panose="020B0606020202030204" pitchFamily="34" charset="0"/>
                        </a:rPr>
                        <a:t> </a:t>
                      </a:r>
                    </a:p>
                    <a:p>
                      <a:pPr marL="0" marR="0">
                        <a:lnSpc>
                          <a:spcPct val="115000"/>
                        </a:lnSpc>
                        <a:spcBef>
                          <a:spcPts val="0"/>
                        </a:spcBef>
                        <a:spcAft>
                          <a:spcPts val="0"/>
                        </a:spcAft>
                      </a:pPr>
                      <a:r>
                        <a:rPr lang="en-US" sz="1400">
                          <a:effectLst/>
                          <a:latin typeface="Arial Narrow" panose="020B0606020202030204" pitchFamily="34" charset="0"/>
                        </a:rPr>
                        <a:t>6.  </a:t>
                      </a:r>
                      <a:r>
                        <a:rPr lang="en-US" sz="1400" u="sng">
                          <a:effectLst/>
                          <a:latin typeface="Arial Narrow" panose="020B0606020202030204" pitchFamily="34" charset="0"/>
                          <a:hlinkClick r:id="rId7"/>
                        </a:rPr>
                        <a:t>“O Captain!  My Captain!” </a:t>
                      </a:r>
                      <a:r>
                        <a:rPr lang="en-US" sz="1400">
                          <a:effectLst/>
                          <a:latin typeface="Arial Narrow" panose="020B0606020202030204" pitchFamily="34" charset="0"/>
                        </a:rPr>
                        <a:t>by Walt Whitman </a:t>
                      </a:r>
                      <a:endParaRPr lang="en-US" sz="1400">
                        <a:solidFill>
                          <a:srgbClr val="000000"/>
                        </a:solidFill>
                        <a:effectLst/>
                        <a:latin typeface="Arial Narrow" panose="020B0606020202030204" pitchFamily="34" charset="0"/>
                        <a:ea typeface="Arial" panose="020B0604020202020204" pitchFamily="34" charset="0"/>
                      </a:endParaRPr>
                    </a:p>
                  </a:txBody>
                  <a:tcPr marL="45708" marR="45708" marT="45708" marB="45708"/>
                </a:tc>
                <a:tc>
                  <a:txBody>
                    <a:bodyPr/>
                    <a:lstStyle/>
                    <a:p>
                      <a:pPr marL="0" marR="0">
                        <a:lnSpc>
                          <a:spcPct val="115000"/>
                        </a:lnSpc>
                        <a:spcBef>
                          <a:spcPts val="0"/>
                        </a:spcBef>
                        <a:spcAft>
                          <a:spcPts val="0"/>
                        </a:spcAft>
                      </a:pPr>
                      <a:r>
                        <a:rPr lang="en-US" sz="1400" dirty="0">
                          <a:effectLst/>
                          <a:latin typeface="Arial Narrow" panose="020B0606020202030204" pitchFamily="34" charset="0"/>
                        </a:rPr>
                        <a:t>*textual evidence</a:t>
                      </a:r>
                    </a:p>
                    <a:p>
                      <a:pPr marL="0" marR="0">
                        <a:lnSpc>
                          <a:spcPct val="115000"/>
                        </a:lnSpc>
                        <a:spcBef>
                          <a:spcPts val="0"/>
                        </a:spcBef>
                        <a:spcAft>
                          <a:spcPts val="0"/>
                        </a:spcAft>
                      </a:pP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*analysis</a:t>
                      </a:r>
                    </a:p>
                    <a:p>
                      <a:pPr marL="0" marR="0">
                        <a:lnSpc>
                          <a:spcPct val="115000"/>
                        </a:lnSpc>
                        <a:spcBef>
                          <a:spcPts val="0"/>
                        </a:spcBef>
                        <a:spcAft>
                          <a:spcPts val="0"/>
                        </a:spcAft>
                      </a:pP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*explicit</a:t>
                      </a:r>
                    </a:p>
                    <a:p>
                      <a:pPr marL="0" marR="0">
                        <a:lnSpc>
                          <a:spcPct val="115000"/>
                        </a:lnSpc>
                        <a:spcBef>
                          <a:spcPts val="0"/>
                        </a:spcBef>
                        <a:spcAft>
                          <a:spcPts val="0"/>
                        </a:spcAft>
                      </a:pP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*inference</a:t>
                      </a:r>
                    </a:p>
                    <a:p>
                      <a:pPr marL="0" marR="0">
                        <a:lnSpc>
                          <a:spcPct val="115000"/>
                        </a:lnSpc>
                        <a:spcBef>
                          <a:spcPts val="0"/>
                        </a:spcBef>
                        <a:spcAft>
                          <a:spcPts val="0"/>
                        </a:spcAft>
                      </a:pP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*summary</a:t>
                      </a:r>
                    </a:p>
                    <a:p>
                      <a:pPr marL="0" marR="0">
                        <a:lnSpc>
                          <a:spcPct val="115000"/>
                        </a:lnSpc>
                        <a:spcBef>
                          <a:spcPts val="0"/>
                        </a:spcBef>
                        <a:spcAft>
                          <a:spcPts val="0"/>
                        </a:spcAft>
                      </a:pP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*supporting detail </a:t>
                      </a:r>
                    </a:p>
                    <a:p>
                      <a:pPr marL="0" marR="0">
                        <a:lnSpc>
                          <a:spcPct val="115000"/>
                        </a:lnSpc>
                        <a:spcBef>
                          <a:spcPts val="0"/>
                        </a:spcBef>
                        <a:spcAft>
                          <a:spcPts val="0"/>
                        </a:spcAft>
                      </a:pP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*cite</a:t>
                      </a:r>
                    </a:p>
                    <a:p>
                      <a:pPr marL="0" marR="0">
                        <a:lnSpc>
                          <a:spcPct val="115000"/>
                        </a:lnSpc>
                        <a:spcBef>
                          <a:spcPts val="0"/>
                        </a:spcBef>
                        <a:spcAft>
                          <a:spcPts val="0"/>
                        </a:spcAft>
                      </a:pP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*thorough </a:t>
                      </a:r>
                      <a:endParaRPr lang="en-US" sz="1400" dirty="0">
                        <a:solidFill>
                          <a:srgbClr val="000000"/>
                        </a:solidFill>
                        <a:effectLst/>
                        <a:latin typeface="Arial Narrow" panose="020B0606020202030204" pitchFamily="34" charset="0"/>
                        <a:ea typeface="Arial" panose="020B0604020202020204" pitchFamily="34" charset="0"/>
                      </a:endParaRPr>
                    </a:p>
                  </a:txBody>
                  <a:tcPr marL="45708" marR="45708" marT="45708" marB="45708"/>
                </a:tc>
                <a:tc>
                  <a:txBody>
                    <a:bodyPr/>
                    <a:lstStyle/>
                    <a:p>
                      <a:pPr marL="0" marR="0">
                        <a:lnSpc>
                          <a:spcPct val="115000"/>
                        </a:lnSpc>
                        <a:spcBef>
                          <a:spcPts val="0"/>
                        </a:spcBef>
                        <a:spcAft>
                          <a:spcPts val="0"/>
                        </a:spcAft>
                      </a:pPr>
                      <a:r>
                        <a:rPr lang="en-US" sz="1400" dirty="0">
                          <a:effectLst/>
                          <a:latin typeface="Arial Narrow" panose="020B0606020202030204" pitchFamily="34" charset="0"/>
                        </a:rPr>
                        <a:t>1.  </a:t>
                      </a:r>
                      <a:r>
                        <a:rPr lang="en-US" sz="1400" u="sng" dirty="0">
                          <a:effectLst/>
                          <a:latin typeface="Arial Narrow" panose="020B0606020202030204" pitchFamily="34" charset="0"/>
                          <a:hlinkClick r:id="rId8"/>
                        </a:rPr>
                        <a:t>Citing Textual Evidence Pre-Assessment</a:t>
                      </a:r>
                      <a:endParaRPr lang="en-US" sz="1400" dirty="0">
                        <a:effectLst/>
                        <a:latin typeface="Arial Narrow" panose="020B0606020202030204" pitchFamily="34" charset="0"/>
                      </a:endParaRPr>
                    </a:p>
                    <a:p>
                      <a:pPr marL="0" marR="0">
                        <a:lnSpc>
                          <a:spcPct val="115000"/>
                        </a:lnSpc>
                        <a:spcBef>
                          <a:spcPts val="0"/>
                        </a:spcBef>
                        <a:spcAft>
                          <a:spcPts val="0"/>
                        </a:spcAft>
                      </a:pP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2. </a:t>
                      </a:r>
                      <a:r>
                        <a:rPr lang="en-US" sz="1400" u="sng" dirty="0">
                          <a:effectLst/>
                          <a:latin typeface="Arial Narrow" panose="020B0606020202030204" pitchFamily="34" charset="0"/>
                          <a:hlinkClick r:id="rId9"/>
                        </a:rPr>
                        <a:t> Citing Textual Evidence Post-Assessment</a:t>
                      </a:r>
                      <a:endParaRPr lang="en-US" sz="1400" dirty="0">
                        <a:effectLst/>
                        <a:latin typeface="Arial Narrow" panose="020B0606020202030204" pitchFamily="34" charset="0"/>
                      </a:endParaRPr>
                    </a:p>
                    <a:p>
                      <a:pPr marL="0" marR="0">
                        <a:lnSpc>
                          <a:spcPct val="115000"/>
                        </a:lnSpc>
                        <a:spcBef>
                          <a:spcPts val="0"/>
                        </a:spcBef>
                        <a:spcAft>
                          <a:spcPts val="0"/>
                        </a:spcAft>
                      </a:pP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3.  </a:t>
                      </a:r>
                      <a:r>
                        <a:rPr lang="en-US" sz="1400" u="sng" dirty="0">
                          <a:effectLst/>
                          <a:latin typeface="Arial Narrow" panose="020B0606020202030204" pitchFamily="34" charset="0"/>
                          <a:hlinkClick r:id="rId10"/>
                        </a:rPr>
                        <a:t>On-Going Assessment #3</a:t>
                      </a:r>
                      <a:endParaRPr lang="en-US" sz="1400" dirty="0">
                        <a:solidFill>
                          <a:srgbClr val="000000"/>
                        </a:solidFill>
                        <a:effectLst/>
                        <a:latin typeface="Arial Narrow" panose="020B0606020202030204" pitchFamily="34" charset="0"/>
                        <a:ea typeface="Arial" panose="020B0604020202020204" pitchFamily="34" charset="0"/>
                      </a:endParaRPr>
                    </a:p>
                  </a:txBody>
                  <a:tcPr marL="45708" marR="45708" marT="45708" marB="45708"/>
                </a:tc>
              </a:tr>
            </a:tbl>
          </a:graphicData>
        </a:graphic>
      </p:graphicFrame>
    </p:spTree>
    <p:extLst>
      <p:ext uri="{BB962C8B-B14F-4D97-AF65-F5344CB8AC3E}">
        <p14:creationId xmlns:p14="http://schemas.microsoft.com/office/powerpoint/2010/main" val="1363871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88282412"/>
              </p:ext>
            </p:extLst>
          </p:nvPr>
        </p:nvGraphicFramePr>
        <p:xfrm>
          <a:off x="145916" y="1182083"/>
          <a:ext cx="12046085" cy="9955508"/>
        </p:xfrm>
        <a:graphic>
          <a:graphicData uri="http://schemas.openxmlformats.org/drawingml/2006/table">
            <a:tbl>
              <a:tblPr>
                <a:tableStyleId>{5C22544A-7EE6-4342-B048-85BDC9FD1C3A}</a:tableStyleId>
              </a:tblPr>
              <a:tblGrid>
                <a:gridCol w="1164065"/>
                <a:gridCol w="1059427"/>
                <a:gridCol w="1386411"/>
                <a:gridCol w="1373333"/>
                <a:gridCol w="1059427"/>
                <a:gridCol w="1464886"/>
                <a:gridCol w="1582602"/>
                <a:gridCol w="1216380"/>
                <a:gridCol w="1739554"/>
              </a:tblGrid>
              <a:tr h="776016">
                <a:tc>
                  <a:txBody>
                    <a:bodyPr/>
                    <a:lstStyle/>
                    <a:p>
                      <a:pPr marL="0" marR="0" algn="ctr">
                        <a:lnSpc>
                          <a:spcPct val="115000"/>
                        </a:lnSpc>
                        <a:spcBef>
                          <a:spcPts val="0"/>
                        </a:spcBef>
                        <a:spcAft>
                          <a:spcPts val="0"/>
                        </a:spcAft>
                      </a:pPr>
                      <a:r>
                        <a:rPr lang="en-US" sz="1400" b="1" dirty="0">
                          <a:solidFill>
                            <a:schemeClr val="tx1"/>
                          </a:solidFill>
                          <a:effectLst/>
                          <a:latin typeface="Arial Narrow" panose="020B0606020202030204" pitchFamily="34" charset="0"/>
                        </a:rPr>
                        <a:t>Big Idea</a:t>
                      </a:r>
                    </a:p>
                    <a:p>
                      <a:pPr marL="0" marR="0" algn="ctr">
                        <a:lnSpc>
                          <a:spcPct val="115000"/>
                        </a:lnSpc>
                        <a:spcBef>
                          <a:spcPts val="0"/>
                        </a:spcBef>
                        <a:spcAft>
                          <a:spcPts val="0"/>
                        </a:spcAft>
                      </a:pPr>
                      <a:r>
                        <a:rPr lang="en-US" sz="1400" b="1" dirty="0">
                          <a:solidFill>
                            <a:schemeClr val="tx1"/>
                          </a:solidFill>
                          <a:effectLst/>
                          <a:latin typeface="Arial Narrow" panose="020B0606020202030204" pitchFamily="34" charset="0"/>
                        </a:rPr>
                        <a:t>(Theme)</a:t>
                      </a:r>
                      <a:endParaRPr lang="en-US" sz="1400" b="1" dirty="0">
                        <a:solidFill>
                          <a:schemeClr val="tx1"/>
                        </a:solidFill>
                        <a:effectLst/>
                        <a:latin typeface="Arial Narrow" panose="020B0606020202030204" pitchFamily="34" charset="0"/>
                        <a:ea typeface="Arial" panose="020B0604020202020204" pitchFamily="34" charset="0"/>
                      </a:endParaRPr>
                    </a:p>
                  </a:txBody>
                  <a:tcPr marL="35237" marR="35237" marT="35237" marB="35237">
                    <a:solidFill>
                      <a:schemeClr val="accent3">
                        <a:lumMod val="40000"/>
                        <a:lumOff val="60000"/>
                      </a:schemeClr>
                    </a:solidFill>
                  </a:tcPr>
                </a:tc>
                <a:tc>
                  <a:txBody>
                    <a:bodyPr/>
                    <a:lstStyle/>
                    <a:p>
                      <a:pPr marL="0" marR="0">
                        <a:lnSpc>
                          <a:spcPct val="115000"/>
                        </a:lnSpc>
                        <a:spcBef>
                          <a:spcPts val="0"/>
                        </a:spcBef>
                        <a:spcAft>
                          <a:spcPts val="0"/>
                        </a:spcAft>
                      </a:pPr>
                      <a:r>
                        <a:rPr lang="en-US" sz="1400" b="1">
                          <a:solidFill>
                            <a:schemeClr val="tx1"/>
                          </a:solidFill>
                          <a:effectLst/>
                          <a:latin typeface="Arial Narrow" panose="020B0606020202030204" pitchFamily="34" charset="0"/>
                        </a:rPr>
                        <a:t>Ultimate Learning Target</a:t>
                      </a:r>
                      <a:endParaRPr lang="en-US" sz="1400" b="1">
                        <a:solidFill>
                          <a:schemeClr val="tx1"/>
                        </a:solidFill>
                        <a:effectLst/>
                        <a:latin typeface="Arial Narrow" panose="020B0606020202030204" pitchFamily="34" charset="0"/>
                        <a:ea typeface="Arial" panose="020B0604020202020204" pitchFamily="34" charset="0"/>
                      </a:endParaRPr>
                    </a:p>
                  </a:txBody>
                  <a:tcPr marL="35237" marR="35237" marT="35237" marB="35237">
                    <a:solidFill>
                      <a:schemeClr val="accent3">
                        <a:lumMod val="40000"/>
                        <a:lumOff val="60000"/>
                      </a:schemeClr>
                    </a:solidFill>
                  </a:tcPr>
                </a:tc>
                <a:tc>
                  <a:txBody>
                    <a:bodyPr/>
                    <a:lstStyle/>
                    <a:p>
                      <a:pPr marL="0" marR="0" algn="ctr">
                        <a:lnSpc>
                          <a:spcPct val="115000"/>
                        </a:lnSpc>
                        <a:spcBef>
                          <a:spcPts val="0"/>
                        </a:spcBef>
                        <a:spcAft>
                          <a:spcPts val="0"/>
                        </a:spcAft>
                      </a:pPr>
                      <a:r>
                        <a:rPr lang="en-US" sz="1400" b="1">
                          <a:solidFill>
                            <a:schemeClr val="tx1"/>
                          </a:solidFill>
                          <a:effectLst/>
                          <a:latin typeface="Arial Narrow" panose="020B0606020202030204" pitchFamily="34" charset="0"/>
                        </a:rPr>
                        <a:t>Specific </a:t>
                      </a:r>
                    </a:p>
                    <a:p>
                      <a:pPr marL="0" marR="0" algn="ctr">
                        <a:lnSpc>
                          <a:spcPct val="115000"/>
                        </a:lnSpc>
                        <a:spcBef>
                          <a:spcPts val="0"/>
                        </a:spcBef>
                        <a:spcAft>
                          <a:spcPts val="0"/>
                        </a:spcAft>
                      </a:pPr>
                      <a:r>
                        <a:rPr lang="en-US" sz="1400" b="1">
                          <a:solidFill>
                            <a:schemeClr val="tx1"/>
                          </a:solidFill>
                          <a:effectLst/>
                          <a:latin typeface="Arial Narrow" panose="020B0606020202030204" pitchFamily="34" charset="0"/>
                        </a:rPr>
                        <a:t>Learning </a:t>
                      </a:r>
                    </a:p>
                    <a:p>
                      <a:pPr marL="0" marR="0" algn="ctr">
                        <a:lnSpc>
                          <a:spcPct val="115000"/>
                        </a:lnSpc>
                        <a:spcBef>
                          <a:spcPts val="0"/>
                        </a:spcBef>
                        <a:spcAft>
                          <a:spcPts val="0"/>
                        </a:spcAft>
                      </a:pPr>
                      <a:r>
                        <a:rPr lang="en-US" sz="1400" b="1">
                          <a:solidFill>
                            <a:schemeClr val="tx1"/>
                          </a:solidFill>
                          <a:effectLst/>
                          <a:latin typeface="Arial Narrow" panose="020B0606020202030204" pitchFamily="34" charset="0"/>
                        </a:rPr>
                        <a:t>Targets</a:t>
                      </a:r>
                      <a:endParaRPr lang="en-US" sz="1400" b="1">
                        <a:solidFill>
                          <a:schemeClr val="tx1"/>
                        </a:solidFill>
                        <a:effectLst/>
                        <a:latin typeface="Arial Narrow" panose="020B0606020202030204" pitchFamily="34" charset="0"/>
                        <a:ea typeface="Arial" panose="020B0604020202020204" pitchFamily="34" charset="0"/>
                      </a:endParaRPr>
                    </a:p>
                  </a:txBody>
                  <a:tcPr marL="35237" marR="35237" marT="35237" marB="35237">
                    <a:solidFill>
                      <a:schemeClr val="accent3">
                        <a:lumMod val="40000"/>
                        <a:lumOff val="60000"/>
                      </a:schemeClr>
                    </a:solidFill>
                  </a:tcPr>
                </a:tc>
                <a:tc>
                  <a:txBody>
                    <a:bodyPr/>
                    <a:lstStyle/>
                    <a:p>
                      <a:pPr marL="0" marR="0">
                        <a:lnSpc>
                          <a:spcPct val="115000"/>
                        </a:lnSpc>
                        <a:spcBef>
                          <a:spcPts val="0"/>
                        </a:spcBef>
                        <a:spcAft>
                          <a:spcPts val="0"/>
                        </a:spcAft>
                      </a:pPr>
                      <a:r>
                        <a:rPr lang="en-US" sz="1400" b="1">
                          <a:solidFill>
                            <a:schemeClr val="tx1"/>
                          </a:solidFill>
                          <a:effectLst/>
                          <a:latin typeface="Arial Narrow" panose="020B0606020202030204" pitchFamily="34" charset="0"/>
                        </a:rPr>
                        <a:t>Underpinning Learning Targets  </a:t>
                      </a:r>
                      <a:endParaRPr lang="en-US" sz="1400" b="1">
                        <a:solidFill>
                          <a:schemeClr val="tx1"/>
                        </a:solidFill>
                        <a:effectLst/>
                        <a:latin typeface="Arial Narrow" panose="020B0606020202030204" pitchFamily="34" charset="0"/>
                        <a:ea typeface="Arial" panose="020B0604020202020204" pitchFamily="34" charset="0"/>
                      </a:endParaRPr>
                    </a:p>
                  </a:txBody>
                  <a:tcPr marL="35237" marR="35237" marT="35237" marB="35237">
                    <a:solidFill>
                      <a:schemeClr val="accent3">
                        <a:lumMod val="40000"/>
                        <a:lumOff val="60000"/>
                      </a:schemeClr>
                    </a:solidFill>
                  </a:tcPr>
                </a:tc>
                <a:tc>
                  <a:txBody>
                    <a:bodyPr/>
                    <a:lstStyle/>
                    <a:p>
                      <a:pPr marL="0" marR="0" algn="ctr">
                        <a:lnSpc>
                          <a:spcPct val="115000"/>
                        </a:lnSpc>
                        <a:spcBef>
                          <a:spcPts val="0"/>
                        </a:spcBef>
                        <a:spcAft>
                          <a:spcPts val="0"/>
                        </a:spcAft>
                      </a:pPr>
                      <a:r>
                        <a:rPr lang="en-US" sz="1400" b="1">
                          <a:solidFill>
                            <a:schemeClr val="tx1"/>
                          </a:solidFill>
                          <a:effectLst/>
                          <a:latin typeface="Arial Narrow" panose="020B0606020202030204" pitchFamily="34" charset="0"/>
                        </a:rPr>
                        <a:t>Depth </a:t>
                      </a:r>
                    </a:p>
                    <a:p>
                      <a:pPr marL="0" marR="0" algn="ctr">
                        <a:lnSpc>
                          <a:spcPct val="115000"/>
                        </a:lnSpc>
                        <a:spcBef>
                          <a:spcPts val="0"/>
                        </a:spcBef>
                        <a:spcAft>
                          <a:spcPts val="0"/>
                        </a:spcAft>
                      </a:pPr>
                      <a:r>
                        <a:rPr lang="en-US" sz="1400" b="1">
                          <a:solidFill>
                            <a:schemeClr val="tx1"/>
                          </a:solidFill>
                          <a:effectLst/>
                          <a:latin typeface="Arial Narrow" panose="020B0606020202030204" pitchFamily="34" charset="0"/>
                        </a:rPr>
                        <a:t>of </a:t>
                      </a:r>
                    </a:p>
                    <a:p>
                      <a:pPr marL="0" marR="0" algn="ctr">
                        <a:lnSpc>
                          <a:spcPct val="115000"/>
                        </a:lnSpc>
                        <a:spcBef>
                          <a:spcPts val="0"/>
                        </a:spcBef>
                        <a:spcAft>
                          <a:spcPts val="0"/>
                        </a:spcAft>
                      </a:pPr>
                      <a:r>
                        <a:rPr lang="en-US" sz="1400" b="1">
                          <a:solidFill>
                            <a:schemeClr val="tx1"/>
                          </a:solidFill>
                          <a:effectLst/>
                          <a:latin typeface="Arial Narrow" panose="020B0606020202030204" pitchFamily="34" charset="0"/>
                        </a:rPr>
                        <a:t>Knowledge</a:t>
                      </a:r>
                      <a:endParaRPr lang="en-US" sz="1400" b="1">
                        <a:solidFill>
                          <a:schemeClr val="tx1"/>
                        </a:solidFill>
                        <a:effectLst/>
                        <a:latin typeface="Arial Narrow" panose="020B0606020202030204" pitchFamily="34" charset="0"/>
                        <a:ea typeface="Arial" panose="020B0604020202020204" pitchFamily="34" charset="0"/>
                      </a:endParaRPr>
                    </a:p>
                  </a:txBody>
                  <a:tcPr marL="35237" marR="35237" marT="35237" marB="35237">
                    <a:solidFill>
                      <a:schemeClr val="accent3">
                        <a:lumMod val="40000"/>
                        <a:lumOff val="60000"/>
                      </a:schemeClr>
                    </a:solidFill>
                  </a:tcPr>
                </a:tc>
                <a:tc>
                  <a:txBody>
                    <a:bodyPr/>
                    <a:lstStyle/>
                    <a:p>
                      <a:pPr marL="0" marR="0">
                        <a:lnSpc>
                          <a:spcPct val="115000"/>
                        </a:lnSpc>
                        <a:spcBef>
                          <a:spcPts val="0"/>
                        </a:spcBef>
                        <a:spcAft>
                          <a:spcPts val="0"/>
                        </a:spcAft>
                      </a:pPr>
                      <a:r>
                        <a:rPr lang="en-US" sz="1400" b="1">
                          <a:solidFill>
                            <a:schemeClr val="tx1"/>
                          </a:solidFill>
                          <a:effectLst/>
                          <a:latin typeface="Arial Narrow" panose="020B0606020202030204" pitchFamily="34" charset="0"/>
                        </a:rPr>
                        <a:t>Essential </a:t>
                      </a:r>
                    </a:p>
                    <a:p>
                      <a:pPr marL="0" marR="0">
                        <a:lnSpc>
                          <a:spcPct val="115000"/>
                        </a:lnSpc>
                        <a:spcBef>
                          <a:spcPts val="0"/>
                        </a:spcBef>
                        <a:spcAft>
                          <a:spcPts val="0"/>
                        </a:spcAft>
                      </a:pPr>
                      <a:r>
                        <a:rPr lang="en-US" sz="1400" b="1">
                          <a:solidFill>
                            <a:schemeClr val="tx1"/>
                          </a:solidFill>
                          <a:effectLst/>
                          <a:latin typeface="Arial Narrow" panose="020B0606020202030204" pitchFamily="34" charset="0"/>
                        </a:rPr>
                        <a:t>Questions</a:t>
                      </a:r>
                      <a:endParaRPr lang="en-US" sz="1400" b="1">
                        <a:solidFill>
                          <a:schemeClr val="tx1"/>
                        </a:solidFill>
                        <a:effectLst/>
                        <a:latin typeface="Arial Narrow" panose="020B0606020202030204" pitchFamily="34" charset="0"/>
                        <a:ea typeface="Arial" panose="020B0604020202020204" pitchFamily="34" charset="0"/>
                      </a:endParaRPr>
                    </a:p>
                  </a:txBody>
                  <a:tcPr marL="35237" marR="35237" marT="35237" marB="35237">
                    <a:solidFill>
                      <a:schemeClr val="accent3">
                        <a:lumMod val="40000"/>
                        <a:lumOff val="60000"/>
                      </a:schemeClr>
                    </a:solidFill>
                  </a:tcPr>
                </a:tc>
                <a:tc>
                  <a:txBody>
                    <a:bodyPr/>
                    <a:lstStyle/>
                    <a:p>
                      <a:pPr marL="0" marR="0">
                        <a:lnSpc>
                          <a:spcPct val="115000"/>
                        </a:lnSpc>
                        <a:spcBef>
                          <a:spcPts val="0"/>
                        </a:spcBef>
                        <a:spcAft>
                          <a:spcPts val="0"/>
                        </a:spcAft>
                      </a:pPr>
                      <a:r>
                        <a:rPr lang="en-US" sz="1400" b="1">
                          <a:solidFill>
                            <a:schemeClr val="tx1"/>
                          </a:solidFill>
                          <a:effectLst/>
                          <a:latin typeface="Arial Narrow" panose="020B0606020202030204" pitchFamily="34" charset="0"/>
                        </a:rPr>
                        <a:t>Instructional Resources</a:t>
                      </a:r>
                      <a:endParaRPr lang="en-US" sz="1400" b="1">
                        <a:solidFill>
                          <a:schemeClr val="tx1"/>
                        </a:solidFill>
                        <a:effectLst/>
                        <a:latin typeface="Arial Narrow" panose="020B0606020202030204" pitchFamily="34" charset="0"/>
                        <a:ea typeface="Arial" panose="020B0604020202020204" pitchFamily="34" charset="0"/>
                      </a:endParaRPr>
                    </a:p>
                  </a:txBody>
                  <a:tcPr marL="35237" marR="35237" marT="35237" marB="35237">
                    <a:solidFill>
                      <a:schemeClr val="accent3">
                        <a:lumMod val="40000"/>
                        <a:lumOff val="60000"/>
                      </a:schemeClr>
                    </a:solidFill>
                  </a:tcPr>
                </a:tc>
                <a:tc>
                  <a:txBody>
                    <a:bodyPr/>
                    <a:lstStyle/>
                    <a:p>
                      <a:pPr marL="0" marR="0">
                        <a:lnSpc>
                          <a:spcPct val="115000"/>
                        </a:lnSpc>
                        <a:spcBef>
                          <a:spcPts val="0"/>
                        </a:spcBef>
                        <a:spcAft>
                          <a:spcPts val="0"/>
                        </a:spcAft>
                      </a:pPr>
                      <a:r>
                        <a:rPr lang="en-US" sz="1400" b="1">
                          <a:solidFill>
                            <a:schemeClr val="tx1"/>
                          </a:solidFill>
                          <a:effectLst/>
                          <a:latin typeface="Arial Narrow" panose="020B0606020202030204" pitchFamily="34" charset="0"/>
                        </a:rPr>
                        <a:t>Vocabulary </a:t>
                      </a:r>
                      <a:endParaRPr lang="en-US" sz="1400" b="1">
                        <a:solidFill>
                          <a:schemeClr val="tx1"/>
                        </a:solidFill>
                        <a:effectLst/>
                        <a:latin typeface="Arial Narrow" panose="020B0606020202030204" pitchFamily="34" charset="0"/>
                        <a:ea typeface="Arial" panose="020B0604020202020204" pitchFamily="34" charset="0"/>
                      </a:endParaRPr>
                    </a:p>
                  </a:txBody>
                  <a:tcPr marL="35237" marR="35237" marT="35237" marB="35237">
                    <a:solidFill>
                      <a:schemeClr val="accent3">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FIP Assessments</a:t>
                      </a:r>
                      <a:endParaRPr lang="en-US" sz="1400" b="1" dirty="0">
                        <a:solidFill>
                          <a:schemeClr val="tx1"/>
                        </a:solidFill>
                        <a:effectLst/>
                        <a:latin typeface="Arial Narrow" panose="020B0606020202030204" pitchFamily="34" charset="0"/>
                        <a:ea typeface="Arial" panose="020B0604020202020204" pitchFamily="34" charset="0"/>
                      </a:endParaRPr>
                    </a:p>
                  </a:txBody>
                  <a:tcPr marL="35237" marR="35237" marT="35237" marB="35237">
                    <a:solidFill>
                      <a:schemeClr val="accent3">
                        <a:lumMod val="40000"/>
                        <a:lumOff val="60000"/>
                      </a:schemeClr>
                    </a:solidFill>
                  </a:tcPr>
                </a:tc>
              </a:tr>
              <a:tr h="9028886">
                <a:tc>
                  <a:txBody>
                    <a:bodyPr/>
                    <a:lstStyle/>
                    <a:p>
                      <a:pPr marL="0" marR="0">
                        <a:lnSpc>
                          <a:spcPct val="115000"/>
                        </a:lnSpc>
                        <a:spcBef>
                          <a:spcPts val="0"/>
                        </a:spcBef>
                        <a:spcAft>
                          <a:spcPts val="0"/>
                        </a:spcAft>
                      </a:pPr>
                      <a:r>
                        <a:rPr lang="en-US" sz="1400" dirty="0">
                          <a:effectLst/>
                          <a:latin typeface="Arial Narrow" panose="020B0606020202030204" pitchFamily="34" charset="0"/>
                        </a:rPr>
                        <a:t>Locating and evaluating strong and thorough textual evidence can improve my analysis of literary elements. </a:t>
                      </a:r>
                      <a:endParaRPr lang="en-US" sz="1400" dirty="0">
                        <a:solidFill>
                          <a:srgbClr val="000000"/>
                        </a:solidFill>
                        <a:effectLst/>
                        <a:latin typeface="Arial Narrow" panose="020B0606020202030204" pitchFamily="34" charset="0"/>
                        <a:ea typeface="Arial" panose="020B0604020202020204" pitchFamily="34" charset="0"/>
                      </a:endParaRPr>
                    </a:p>
                  </a:txBody>
                  <a:tcPr marL="35237" marR="35237" marT="35237" marB="35237"/>
                </a:tc>
                <a:tc>
                  <a:txBody>
                    <a:bodyPr/>
                    <a:lstStyle/>
                    <a:p>
                      <a:pPr marL="0" marR="0" algn="ctr">
                        <a:lnSpc>
                          <a:spcPct val="115000"/>
                        </a:lnSpc>
                        <a:spcBef>
                          <a:spcPts val="0"/>
                        </a:spcBef>
                        <a:spcAft>
                          <a:spcPts val="0"/>
                        </a:spcAft>
                      </a:pPr>
                      <a:r>
                        <a:rPr lang="en-US" sz="1400" dirty="0">
                          <a:effectLst/>
                          <a:latin typeface="Arial Narrow" panose="020B0606020202030204" pitchFamily="34" charset="0"/>
                        </a:rPr>
                        <a:t>*Reasoning</a:t>
                      </a:r>
                    </a:p>
                    <a:p>
                      <a:pPr marL="0" marR="0" algn="ctr">
                        <a:lnSpc>
                          <a:spcPct val="115000"/>
                        </a:lnSpc>
                        <a:spcBef>
                          <a:spcPts val="0"/>
                        </a:spcBef>
                        <a:spcAft>
                          <a:spcPts val="0"/>
                        </a:spcAft>
                      </a:pPr>
                      <a:r>
                        <a:rPr lang="en-US" sz="1400" dirty="0">
                          <a:effectLst/>
                          <a:latin typeface="Arial Narrow" panose="020B0606020202030204" pitchFamily="34" charset="0"/>
                        </a:rPr>
                        <a:t> </a:t>
                      </a:r>
                    </a:p>
                    <a:p>
                      <a:pPr marL="0" marR="0" algn="ctr">
                        <a:lnSpc>
                          <a:spcPct val="115000"/>
                        </a:lnSpc>
                        <a:spcBef>
                          <a:spcPts val="0"/>
                        </a:spcBef>
                        <a:spcAft>
                          <a:spcPts val="0"/>
                        </a:spcAft>
                      </a:pPr>
                      <a:r>
                        <a:rPr lang="en-US" sz="1400" dirty="0">
                          <a:effectLst/>
                          <a:latin typeface="Arial Narrow" panose="020B0606020202030204" pitchFamily="34" charset="0"/>
                        </a:rPr>
                        <a:t> </a:t>
                      </a:r>
                      <a:endParaRPr lang="en-US" sz="1400" dirty="0">
                        <a:solidFill>
                          <a:srgbClr val="000000"/>
                        </a:solidFill>
                        <a:effectLst/>
                        <a:latin typeface="Arial Narrow" panose="020B0606020202030204" pitchFamily="34" charset="0"/>
                        <a:ea typeface="Arial" panose="020B0604020202020204" pitchFamily="34" charset="0"/>
                      </a:endParaRPr>
                    </a:p>
                  </a:txBody>
                  <a:tcPr marL="35237" marR="35237" marT="35237" marB="35237"/>
                </a:tc>
                <a:tc>
                  <a:txBody>
                    <a:bodyPr/>
                    <a:lstStyle/>
                    <a:p>
                      <a:pPr marL="0" marR="0">
                        <a:lnSpc>
                          <a:spcPct val="115000"/>
                        </a:lnSpc>
                        <a:spcBef>
                          <a:spcPts val="0"/>
                        </a:spcBef>
                        <a:spcAft>
                          <a:spcPts val="0"/>
                        </a:spcAft>
                      </a:pPr>
                      <a:r>
                        <a:rPr lang="en-US" sz="1400">
                          <a:effectLst/>
                          <a:latin typeface="Arial Narrow" panose="020B0606020202030204" pitchFamily="34" charset="0"/>
                        </a:rPr>
                        <a:t>1. I can cite the strong textual evidence that supports what a text says explicitly.  </a:t>
                      </a:r>
                    </a:p>
                    <a:p>
                      <a:pPr marL="0" marR="0">
                        <a:lnSpc>
                          <a:spcPct val="115000"/>
                        </a:lnSpc>
                        <a:spcBef>
                          <a:spcPts val="0"/>
                        </a:spcBef>
                        <a:spcAft>
                          <a:spcPts val="0"/>
                        </a:spcAft>
                      </a:pPr>
                      <a:r>
                        <a:rPr lang="en-US" sz="1400">
                          <a:effectLst/>
                          <a:latin typeface="Arial Narrow" panose="020B0606020202030204" pitchFamily="34" charset="0"/>
                        </a:rPr>
                        <a:t> </a:t>
                      </a:r>
                    </a:p>
                    <a:p>
                      <a:pPr marL="0" marR="0">
                        <a:lnSpc>
                          <a:spcPct val="115000"/>
                        </a:lnSpc>
                        <a:spcBef>
                          <a:spcPts val="0"/>
                        </a:spcBef>
                        <a:spcAft>
                          <a:spcPts val="0"/>
                        </a:spcAft>
                      </a:pPr>
                      <a:r>
                        <a:rPr lang="en-US" sz="1400">
                          <a:effectLst/>
                          <a:latin typeface="Arial Narrow" panose="020B0606020202030204" pitchFamily="34" charset="0"/>
                        </a:rPr>
                        <a:t>2. I can cite thorough textual evidence that supports what a text says explicitly.  </a:t>
                      </a:r>
                    </a:p>
                    <a:p>
                      <a:pPr marL="0" marR="0">
                        <a:lnSpc>
                          <a:spcPct val="115000"/>
                        </a:lnSpc>
                        <a:spcBef>
                          <a:spcPts val="0"/>
                        </a:spcBef>
                        <a:spcAft>
                          <a:spcPts val="0"/>
                        </a:spcAft>
                      </a:pPr>
                      <a:r>
                        <a:rPr lang="en-US" sz="1400">
                          <a:effectLst/>
                          <a:latin typeface="Arial Narrow" panose="020B0606020202030204" pitchFamily="34" charset="0"/>
                        </a:rPr>
                        <a:t> </a:t>
                      </a:r>
                    </a:p>
                    <a:p>
                      <a:pPr marL="0" marR="0">
                        <a:lnSpc>
                          <a:spcPct val="115000"/>
                        </a:lnSpc>
                        <a:spcBef>
                          <a:spcPts val="0"/>
                        </a:spcBef>
                        <a:spcAft>
                          <a:spcPts val="0"/>
                        </a:spcAft>
                      </a:pPr>
                      <a:r>
                        <a:rPr lang="en-US" sz="1400">
                          <a:effectLst/>
                          <a:latin typeface="Arial Narrow" panose="020B0606020202030204" pitchFamily="34" charset="0"/>
                        </a:rPr>
                        <a:t>3. I can cite strong textual evidence that supports an inference drawn from the text.</a:t>
                      </a:r>
                    </a:p>
                    <a:p>
                      <a:pPr marL="0" marR="0">
                        <a:lnSpc>
                          <a:spcPct val="115000"/>
                        </a:lnSpc>
                        <a:spcBef>
                          <a:spcPts val="0"/>
                        </a:spcBef>
                        <a:spcAft>
                          <a:spcPts val="0"/>
                        </a:spcAft>
                      </a:pPr>
                      <a:r>
                        <a:rPr lang="en-US" sz="1400">
                          <a:effectLst/>
                          <a:latin typeface="Arial Narrow" panose="020B0606020202030204" pitchFamily="34" charset="0"/>
                        </a:rPr>
                        <a:t> </a:t>
                      </a:r>
                    </a:p>
                    <a:p>
                      <a:pPr marL="0" marR="0">
                        <a:lnSpc>
                          <a:spcPct val="115000"/>
                        </a:lnSpc>
                        <a:spcBef>
                          <a:spcPts val="0"/>
                        </a:spcBef>
                        <a:spcAft>
                          <a:spcPts val="0"/>
                        </a:spcAft>
                      </a:pPr>
                      <a:r>
                        <a:rPr lang="en-US" sz="1400">
                          <a:effectLst/>
                          <a:latin typeface="Arial Narrow" panose="020B0606020202030204" pitchFamily="34" charset="0"/>
                        </a:rPr>
                        <a:t>4. I can cite thorough textual evidence that supports an inference drawn from the text. </a:t>
                      </a:r>
                      <a:endParaRPr lang="en-US" sz="1400">
                        <a:solidFill>
                          <a:srgbClr val="000000"/>
                        </a:solidFill>
                        <a:effectLst/>
                        <a:latin typeface="Arial Narrow" panose="020B0606020202030204" pitchFamily="34" charset="0"/>
                        <a:ea typeface="Arial" panose="020B0604020202020204" pitchFamily="34" charset="0"/>
                      </a:endParaRPr>
                    </a:p>
                  </a:txBody>
                  <a:tcPr marL="35237" marR="35237" marT="35237" marB="35237"/>
                </a:tc>
                <a:tc>
                  <a:txBody>
                    <a:bodyPr/>
                    <a:lstStyle/>
                    <a:p>
                      <a:pPr marL="0" marR="0">
                        <a:lnSpc>
                          <a:spcPct val="115000"/>
                        </a:lnSpc>
                        <a:spcBef>
                          <a:spcPts val="0"/>
                        </a:spcBef>
                        <a:spcAft>
                          <a:spcPts val="0"/>
                        </a:spcAft>
                      </a:pPr>
                      <a:r>
                        <a:rPr lang="en-US" sz="1400">
                          <a:effectLst/>
                          <a:latin typeface="Arial Narrow" panose="020B0606020202030204" pitchFamily="34" charset="0"/>
                        </a:rPr>
                        <a:t>1. I can locate explicit details in a text.</a:t>
                      </a:r>
                    </a:p>
                    <a:p>
                      <a:pPr marL="0" marR="0">
                        <a:lnSpc>
                          <a:spcPct val="115000"/>
                        </a:lnSpc>
                        <a:spcBef>
                          <a:spcPts val="0"/>
                        </a:spcBef>
                        <a:spcAft>
                          <a:spcPts val="0"/>
                        </a:spcAft>
                      </a:pPr>
                      <a:r>
                        <a:rPr lang="en-US" sz="1400">
                          <a:effectLst/>
                          <a:latin typeface="Arial Narrow" panose="020B0606020202030204" pitchFamily="34" charset="0"/>
                        </a:rPr>
                        <a:t> </a:t>
                      </a:r>
                    </a:p>
                    <a:p>
                      <a:pPr marL="0" marR="0">
                        <a:lnSpc>
                          <a:spcPct val="115000"/>
                        </a:lnSpc>
                        <a:spcBef>
                          <a:spcPts val="0"/>
                        </a:spcBef>
                        <a:spcAft>
                          <a:spcPts val="0"/>
                        </a:spcAft>
                      </a:pPr>
                      <a:r>
                        <a:rPr lang="en-US" sz="1400">
                          <a:effectLst/>
                          <a:latin typeface="Arial Narrow" panose="020B0606020202030204" pitchFamily="34" charset="0"/>
                        </a:rPr>
                        <a:t>2. I can make logical inferences based on what a text says.</a:t>
                      </a:r>
                    </a:p>
                    <a:p>
                      <a:pPr marL="0" marR="0">
                        <a:lnSpc>
                          <a:spcPct val="115000"/>
                        </a:lnSpc>
                        <a:spcBef>
                          <a:spcPts val="0"/>
                        </a:spcBef>
                        <a:spcAft>
                          <a:spcPts val="0"/>
                        </a:spcAft>
                      </a:pPr>
                      <a:r>
                        <a:rPr lang="en-US" sz="1400">
                          <a:effectLst/>
                          <a:latin typeface="Arial Narrow" panose="020B0606020202030204" pitchFamily="34" charset="0"/>
                        </a:rPr>
                        <a:t> </a:t>
                      </a:r>
                    </a:p>
                    <a:p>
                      <a:pPr marL="0" marR="0">
                        <a:lnSpc>
                          <a:spcPct val="115000"/>
                        </a:lnSpc>
                        <a:spcBef>
                          <a:spcPts val="0"/>
                        </a:spcBef>
                        <a:spcAft>
                          <a:spcPts val="0"/>
                        </a:spcAft>
                      </a:pPr>
                      <a:r>
                        <a:rPr lang="en-US" sz="1400">
                          <a:effectLst/>
                          <a:latin typeface="Arial Narrow" panose="020B0606020202030204" pitchFamily="34" charset="0"/>
                        </a:rPr>
                        <a:t>3. I can objectively summarize what a text says.</a:t>
                      </a:r>
                    </a:p>
                    <a:p>
                      <a:pPr marL="0" marR="0">
                        <a:lnSpc>
                          <a:spcPct val="115000"/>
                        </a:lnSpc>
                        <a:spcBef>
                          <a:spcPts val="0"/>
                        </a:spcBef>
                        <a:spcAft>
                          <a:spcPts val="0"/>
                        </a:spcAft>
                      </a:pPr>
                      <a:r>
                        <a:rPr lang="en-US" sz="1400">
                          <a:effectLst/>
                          <a:latin typeface="Arial Narrow" panose="020B0606020202030204" pitchFamily="34" charset="0"/>
                        </a:rPr>
                        <a:t> </a:t>
                      </a:r>
                    </a:p>
                    <a:p>
                      <a:pPr marL="0" marR="0">
                        <a:lnSpc>
                          <a:spcPct val="115000"/>
                        </a:lnSpc>
                        <a:spcBef>
                          <a:spcPts val="0"/>
                        </a:spcBef>
                        <a:spcAft>
                          <a:spcPts val="0"/>
                        </a:spcAft>
                      </a:pPr>
                      <a:r>
                        <a:rPr lang="en-US" sz="1400">
                          <a:effectLst/>
                          <a:latin typeface="Arial Narrow" panose="020B0606020202030204" pitchFamily="34" charset="0"/>
                        </a:rPr>
                        <a:t>4. I can analyze what a text says.</a:t>
                      </a:r>
                    </a:p>
                    <a:p>
                      <a:pPr marL="0" marR="0">
                        <a:lnSpc>
                          <a:spcPct val="115000"/>
                        </a:lnSpc>
                        <a:spcBef>
                          <a:spcPts val="0"/>
                        </a:spcBef>
                        <a:spcAft>
                          <a:spcPts val="0"/>
                        </a:spcAft>
                      </a:pPr>
                      <a:r>
                        <a:rPr lang="en-US" sz="1400">
                          <a:effectLst/>
                          <a:latin typeface="Arial Narrow" panose="020B0606020202030204" pitchFamily="34" charset="0"/>
                        </a:rPr>
                        <a:t> </a:t>
                      </a:r>
                      <a:endParaRPr lang="en-US" sz="1400">
                        <a:solidFill>
                          <a:srgbClr val="000000"/>
                        </a:solidFill>
                        <a:effectLst/>
                        <a:latin typeface="Arial Narrow" panose="020B0606020202030204" pitchFamily="34" charset="0"/>
                        <a:ea typeface="Arial" panose="020B0604020202020204" pitchFamily="34" charset="0"/>
                      </a:endParaRPr>
                    </a:p>
                  </a:txBody>
                  <a:tcPr marL="35237" marR="35237" marT="35237" marB="35237"/>
                </a:tc>
                <a:tc>
                  <a:txBody>
                    <a:bodyPr/>
                    <a:lstStyle/>
                    <a:p>
                      <a:pPr marL="0" marR="0">
                        <a:lnSpc>
                          <a:spcPct val="115000"/>
                        </a:lnSpc>
                        <a:spcBef>
                          <a:spcPts val="0"/>
                        </a:spcBef>
                        <a:spcAft>
                          <a:spcPts val="0"/>
                        </a:spcAft>
                      </a:pPr>
                      <a:r>
                        <a:rPr lang="en-US" sz="1400">
                          <a:effectLst/>
                          <a:latin typeface="Arial Narrow" panose="020B0606020202030204" pitchFamily="34" charset="0"/>
                        </a:rPr>
                        <a:t>Level 3</a:t>
                      </a:r>
                      <a:endParaRPr lang="en-US" sz="1400">
                        <a:solidFill>
                          <a:srgbClr val="000000"/>
                        </a:solidFill>
                        <a:effectLst/>
                        <a:latin typeface="Arial Narrow" panose="020B0606020202030204" pitchFamily="34" charset="0"/>
                        <a:ea typeface="Arial" panose="020B0604020202020204" pitchFamily="34" charset="0"/>
                      </a:endParaRPr>
                    </a:p>
                  </a:txBody>
                  <a:tcPr marL="35237" marR="35237" marT="35237" marB="35237"/>
                </a:tc>
                <a:tc>
                  <a:txBody>
                    <a:bodyPr/>
                    <a:lstStyle/>
                    <a:p>
                      <a:pPr marL="0" marR="0">
                        <a:lnSpc>
                          <a:spcPct val="115000"/>
                        </a:lnSpc>
                        <a:spcBef>
                          <a:spcPts val="0"/>
                        </a:spcBef>
                        <a:spcAft>
                          <a:spcPts val="0"/>
                        </a:spcAft>
                      </a:pPr>
                      <a:r>
                        <a:rPr lang="en-US" sz="1400">
                          <a:effectLst/>
                          <a:latin typeface="Arial Narrow" panose="020B0606020202030204" pitchFamily="34" charset="0"/>
                        </a:rPr>
                        <a:t>1.  What characteristics define a strong piece of textual evidence?</a:t>
                      </a:r>
                    </a:p>
                    <a:p>
                      <a:pPr marL="0" marR="0">
                        <a:lnSpc>
                          <a:spcPct val="115000"/>
                        </a:lnSpc>
                        <a:spcBef>
                          <a:spcPts val="0"/>
                        </a:spcBef>
                        <a:spcAft>
                          <a:spcPts val="0"/>
                        </a:spcAft>
                      </a:pPr>
                      <a:r>
                        <a:rPr lang="en-US" sz="1400">
                          <a:effectLst/>
                          <a:latin typeface="Arial Narrow" panose="020B0606020202030204" pitchFamily="34" charset="0"/>
                        </a:rPr>
                        <a:t> </a:t>
                      </a:r>
                    </a:p>
                    <a:p>
                      <a:pPr marL="0" marR="0">
                        <a:lnSpc>
                          <a:spcPct val="115000"/>
                        </a:lnSpc>
                        <a:spcBef>
                          <a:spcPts val="0"/>
                        </a:spcBef>
                        <a:spcAft>
                          <a:spcPts val="0"/>
                        </a:spcAft>
                      </a:pPr>
                      <a:r>
                        <a:rPr lang="en-US" sz="1400">
                          <a:effectLst/>
                          <a:latin typeface="Arial Narrow" panose="020B0606020202030204" pitchFamily="34" charset="0"/>
                        </a:rPr>
                        <a:t>2.  How will I know when textual evidence is relevant?</a:t>
                      </a:r>
                    </a:p>
                    <a:p>
                      <a:pPr marL="0" marR="0">
                        <a:lnSpc>
                          <a:spcPct val="115000"/>
                        </a:lnSpc>
                        <a:spcBef>
                          <a:spcPts val="0"/>
                        </a:spcBef>
                        <a:spcAft>
                          <a:spcPts val="0"/>
                        </a:spcAft>
                      </a:pPr>
                      <a:r>
                        <a:rPr lang="en-US" sz="1400">
                          <a:effectLst/>
                          <a:latin typeface="Arial Narrow" panose="020B0606020202030204" pitchFamily="34" charset="0"/>
                        </a:rPr>
                        <a:t> </a:t>
                      </a:r>
                    </a:p>
                    <a:p>
                      <a:pPr marL="0" marR="0">
                        <a:lnSpc>
                          <a:spcPct val="115000"/>
                        </a:lnSpc>
                        <a:spcBef>
                          <a:spcPts val="0"/>
                        </a:spcBef>
                        <a:spcAft>
                          <a:spcPts val="0"/>
                        </a:spcAft>
                      </a:pPr>
                      <a:r>
                        <a:rPr lang="en-US" sz="1400">
                          <a:effectLst/>
                          <a:latin typeface="Arial Narrow" panose="020B0606020202030204" pitchFamily="34" charset="0"/>
                        </a:rPr>
                        <a:t>3.  What is the importance of making logical inferences?  </a:t>
                      </a:r>
                    </a:p>
                    <a:p>
                      <a:pPr marL="0" marR="0">
                        <a:lnSpc>
                          <a:spcPct val="115000"/>
                        </a:lnSpc>
                        <a:spcBef>
                          <a:spcPts val="0"/>
                        </a:spcBef>
                        <a:spcAft>
                          <a:spcPts val="0"/>
                        </a:spcAft>
                      </a:pPr>
                      <a:r>
                        <a:rPr lang="en-US" sz="1400">
                          <a:effectLst/>
                          <a:latin typeface="Arial Narrow" panose="020B0606020202030204" pitchFamily="34" charset="0"/>
                        </a:rPr>
                        <a:t> </a:t>
                      </a:r>
                    </a:p>
                    <a:p>
                      <a:pPr marL="0" marR="0">
                        <a:lnSpc>
                          <a:spcPct val="115000"/>
                        </a:lnSpc>
                        <a:spcBef>
                          <a:spcPts val="0"/>
                        </a:spcBef>
                        <a:spcAft>
                          <a:spcPts val="0"/>
                        </a:spcAft>
                      </a:pPr>
                      <a:r>
                        <a:rPr lang="en-US" sz="1400">
                          <a:effectLst/>
                          <a:latin typeface="Arial Narrow" panose="020B0606020202030204" pitchFamily="34" charset="0"/>
                        </a:rPr>
                        <a:t>4.  What are the advantages of evaluating strong evidence?  </a:t>
                      </a:r>
                    </a:p>
                    <a:p>
                      <a:pPr marL="0" marR="0">
                        <a:lnSpc>
                          <a:spcPct val="115000"/>
                        </a:lnSpc>
                        <a:spcBef>
                          <a:spcPts val="0"/>
                        </a:spcBef>
                        <a:spcAft>
                          <a:spcPts val="0"/>
                        </a:spcAft>
                      </a:pPr>
                      <a:r>
                        <a:rPr lang="en-US" sz="1400">
                          <a:effectLst/>
                          <a:latin typeface="Arial Narrow" panose="020B0606020202030204" pitchFamily="34" charset="0"/>
                        </a:rPr>
                        <a:t> </a:t>
                      </a:r>
                    </a:p>
                    <a:p>
                      <a:pPr marL="0" marR="0">
                        <a:lnSpc>
                          <a:spcPct val="115000"/>
                        </a:lnSpc>
                        <a:spcBef>
                          <a:spcPts val="0"/>
                        </a:spcBef>
                        <a:spcAft>
                          <a:spcPts val="0"/>
                        </a:spcAft>
                      </a:pPr>
                      <a:r>
                        <a:rPr lang="en-US" sz="1400">
                          <a:effectLst/>
                          <a:latin typeface="Arial Narrow" panose="020B0606020202030204" pitchFamily="34" charset="0"/>
                        </a:rPr>
                        <a:t>5.  Why is it important to cite several pieces of evidence when drawing an inference?</a:t>
                      </a:r>
                      <a:endParaRPr lang="en-US" sz="1400">
                        <a:solidFill>
                          <a:srgbClr val="000000"/>
                        </a:solidFill>
                        <a:effectLst/>
                        <a:latin typeface="Arial Narrow" panose="020B0606020202030204" pitchFamily="34" charset="0"/>
                        <a:ea typeface="Arial" panose="020B0604020202020204" pitchFamily="34" charset="0"/>
                      </a:endParaRPr>
                    </a:p>
                  </a:txBody>
                  <a:tcPr marL="35237" marR="35237" marT="35237" marB="35237"/>
                </a:tc>
                <a:tc>
                  <a:txBody>
                    <a:bodyPr/>
                    <a:lstStyle/>
                    <a:p>
                      <a:pPr marL="0" marR="0">
                        <a:lnSpc>
                          <a:spcPct val="115000"/>
                        </a:lnSpc>
                        <a:spcBef>
                          <a:spcPts val="0"/>
                        </a:spcBef>
                        <a:spcAft>
                          <a:spcPts val="0"/>
                        </a:spcAft>
                      </a:pPr>
                      <a:r>
                        <a:rPr lang="en-US" sz="1400" dirty="0">
                          <a:effectLst/>
                          <a:latin typeface="Arial Narrow" panose="020B0606020202030204" pitchFamily="34" charset="0"/>
                        </a:rPr>
                        <a:t>1.  </a:t>
                      </a:r>
                      <a:r>
                        <a:rPr lang="en-US" sz="1400" u="sng" dirty="0">
                          <a:effectLst/>
                          <a:latin typeface="Arial Narrow" panose="020B0606020202030204" pitchFamily="34" charset="0"/>
                          <a:hlinkClick r:id="rId3"/>
                        </a:rPr>
                        <a:t>Pre- from “The Overcoat/The Cloak” by Nikolai Gogol</a:t>
                      </a:r>
                      <a:endParaRPr lang="en-US" sz="1400" dirty="0">
                        <a:effectLst/>
                        <a:latin typeface="Arial Narrow" panose="020B0606020202030204" pitchFamily="34" charset="0"/>
                      </a:endParaRPr>
                    </a:p>
                    <a:p>
                      <a:pPr marL="0" marR="0">
                        <a:lnSpc>
                          <a:spcPct val="115000"/>
                        </a:lnSpc>
                        <a:spcBef>
                          <a:spcPts val="0"/>
                        </a:spcBef>
                        <a:spcAft>
                          <a:spcPts val="0"/>
                        </a:spcAft>
                      </a:pP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2. </a:t>
                      </a:r>
                      <a:r>
                        <a:rPr lang="en-US" sz="1400" u="sng" dirty="0">
                          <a:effectLst/>
                          <a:latin typeface="Arial Narrow" panose="020B0606020202030204" pitchFamily="34" charset="0"/>
                          <a:hlinkClick r:id="rId4"/>
                        </a:rPr>
                        <a:t>Rubric RL9.1 Citing Textual Evidence </a:t>
                      </a: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 </a:t>
                      </a:r>
                    </a:p>
                    <a:p>
                      <a:pPr marL="0" marR="0">
                        <a:lnSpc>
                          <a:spcPct val="115000"/>
                        </a:lnSpc>
                        <a:spcBef>
                          <a:spcPts val="0"/>
                        </a:spcBef>
                        <a:spcAft>
                          <a:spcPts val="0"/>
                        </a:spcAft>
                      </a:pPr>
                      <a:r>
                        <a:rPr lang="en-US" sz="1400" u="sng" dirty="0">
                          <a:effectLst/>
                          <a:latin typeface="Arial Narrow" panose="020B0606020202030204" pitchFamily="34" charset="0"/>
                          <a:hlinkClick r:id="rId5"/>
                        </a:rPr>
                        <a:t>3.  RL9.1 Citing Strong and Thorough Evidence: Modeling Proficient and Non-Proficient Student Responses</a:t>
                      </a:r>
                      <a:endParaRPr lang="en-US" sz="1400" dirty="0">
                        <a:effectLst/>
                        <a:latin typeface="Arial Narrow" panose="020B0606020202030204" pitchFamily="34" charset="0"/>
                      </a:endParaRPr>
                    </a:p>
                    <a:p>
                      <a:pPr marL="0" marR="0">
                        <a:lnSpc>
                          <a:spcPct val="115000"/>
                        </a:lnSpc>
                        <a:spcBef>
                          <a:spcPts val="0"/>
                        </a:spcBef>
                        <a:spcAft>
                          <a:spcPts val="0"/>
                        </a:spcAft>
                      </a:pP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4. </a:t>
                      </a:r>
                      <a:r>
                        <a:rPr lang="en-US" sz="1400" u="sng" dirty="0">
                          <a:effectLst/>
                          <a:latin typeface="Arial Narrow" panose="020B0606020202030204" pitchFamily="34" charset="0"/>
                          <a:hlinkClick r:id="rId6"/>
                        </a:rPr>
                        <a:t>RL9.1 Guided Practice: Citing Textual Evidence</a:t>
                      </a:r>
                      <a:endParaRPr lang="en-US" sz="1400" dirty="0">
                        <a:effectLst/>
                        <a:latin typeface="Arial Narrow" panose="020B0606020202030204" pitchFamily="34" charset="0"/>
                      </a:endParaRPr>
                    </a:p>
                    <a:p>
                      <a:pPr marL="0" marR="0">
                        <a:lnSpc>
                          <a:spcPct val="115000"/>
                        </a:lnSpc>
                        <a:spcBef>
                          <a:spcPts val="0"/>
                        </a:spcBef>
                        <a:spcAft>
                          <a:spcPts val="0"/>
                        </a:spcAft>
                      </a:pP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5. </a:t>
                      </a:r>
                      <a:r>
                        <a:rPr lang="en-US" sz="1400" u="sng" dirty="0">
                          <a:effectLst/>
                          <a:latin typeface="Arial Narrow" panose="020B0606020202030204" pitchFamily="34" charset="0"/>
                          <a:hlinkClick r:id="rId7"/>
                        </a:rPr>
                        <a:t>Model/Guided Practice- “The Scarlet Ibis” by James Hurst</a:t>
                      </a: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6. </a:t>
                      </a:r>
                      <a:r>
                        <a:rPr lang="en-US" sz="1400" u="sng" dirty="0">
                          <a:effectLst/>
                          <a:latin typeface="Arial Narrow" panose="020B0606020202030204" pitchFamily="34" charset="0"/>
                          <a:hlinkClick r:id="rId8"/>
                        </a:rPr>
                        <a:t>RL9.1: Citing Textual Evidence-</a:t>
                      </a:r>
                      <a:endParaRPr lang="en-US" sz="1400" dirty="0">
                        <a:effectLst/>
                        <a:latin typeface="Arial Narrow" panose="020B0606020202030204" pitchFamily="34" charset="0"/>
                      </a:endParaRPr>
                    </a:p>
                    <a:p>
                      <a:pPr marL="0" marR="0">
                        <a:lnSpc>
                          <a:spcPct val="115000"/>
                        </a:lnSpc>
                        <a:spcBef>
                          <a:spcPts val="0"/>
                        </a:spcBef>
                        <a:spcAft>
                          <a:spcPts val="0"/>
                        </a:spcAft>
                      </a:pPr>
                      <a:r>
                        <a:rPr lang="en-US" sz="1400" u="sng" dirty="0">
                          <a:effectLst/>
                          <a:latin typeface="Arial Narrow" panose="020B0606020202030204" pitchFamily="34" charset="0"/>
                          <a:hlinkClick r:id="rId8"/>
                        </a:rPr>
                        <a:t>Independent Practice</a:t>
                      </a:r>
                      <a:endParaRPr lang="en-US" sz="1400" dirty="0">
                        <a:effectLst/>
                        <a:latin typeface="Arial Narrow" panose="020B0606020202030204" pitchFamily="34" charset="0"/>
                      </a:endParaRPr>
                    </a:p>
                    <a:p>
                      <a:pPr marL="0" marR="0">
                        <a:lnSpc>
                          <a:spcPct val="115000"/>
                        </a:lnSpc>
                        <a:spcBef>
                          <a:spcPts val="0"/>
                        </a:spcBef>
                        <a:spcAft>
                          <a:spcPts val="0"/>
                        </a:spcAft>
                      </a:pP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7. </a:t>
                      </a:r>
                      <a:r>
                        <a:rPr lang="en-US" sz="1400" u="sng" dirty="0" err="1">
                          <a:effectLst/>
                          <a:latin typeface="Arial Narrow" panose="020B0606020202030204" pitchFamily="34" charset="0"/>
                          <a:hlinkClick r:id="rId9"/>
                        </a:rPr>
                        <a:t>Indep</a:t>
                      </a:r>
                      <a:r>
                        <a:rPr lang="en-US" sz="1400" u="sng" dirty="0">
                          <a:effectLst/>
                          <a:latin typeface="Arial Narrow" panose="020B0606020202030204" pitchFamily="34" charset="0"/>
                          <a:hlinkClick r:id="rId9"/>
                        </a:rPr>
                        <a:t> </a:t>
                      </a:r>
                      <a:r>
                        <a:rPr lang="en-US" sz="1400" u="sng" dirty="0" err="1">
                          <a:effectLst/>
                          <a:latin typeface="Arial Narrow" panose="020B0606020202030204" pitchFamily="34" charset="0"/>
                          <a:hlinkClick r:id="rId9"/>
                        </a:rPr>
                        <a:t>Prac</a:t>
                      </a:r>
                      <a:r>
                        <a:rPr lang="en-US" sz="1400" u="sng" dirty="0">
                          <a:effectLst/>
                          <a:latin typeface="Arial Narrow" panose="020B0606020202030204" pitchFamily="34" charset="0"/>
                          <a:hlinkClick r:id="rId9"/>
                        </a:rPr>
                        <a:t>: “The Minister’s Black Veil” by Nathaniel Hawthorne</a:t>
                      </a:r>
                      <a:endParaRPr lang="en-US" sz="1400" dirty="0">
                        <a:effectLst/>
                        <a:latin typeface="Arial Narrow" panose="020B0606020202030204" pitchFamily="34" charset="0"/>
                      </a:endParaRPr>
                    </a:p>
                    <a:p>
                      <a:pPr marL="0" marR="0">
                        <a:lnSpc>
                          <a:spcPct val="115000"/>
                        </a:lnSpc>
                        <a:spcBef>
                          <a:spcPts val="0"/>
                        </a:spcBef>
                        <a:spcAft>
                          <a:spcPts val="0"/>
                        </a:spcAft>
                      </a:pP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8. </a:t>
                      </a:r>
                      <a:r>
                        <a:rPr lang="en-US" sz="1400" u="sng" dirty="0">
                          <a:effectLst/>
                          <a:latin typeface="Arial Narrow" panose="020B0606020202030204" pitchFamily="34" charset="0"/>
                          <a:hlinkClick r:id="rId10"/>
                        </a:rPr>
                        <a:t>Post-”The Gift of the Magi” by </a:t>
                      </a:r>
                      <a:r>
                        <a:rPr lang="en-US" sz="1400" u="sng" dirty="0" err="1">
                          <a:effectLst/>
                          <a:latin typeface="Arial Narrow" panose="020B0606020202030204" pitchFamily="34" charset="0"/>
                          <a:hlinkClick r:id="rId10"/>
                        </a:rPr>
                        <a:t>O.Henry</a:t>
                      </a:r>
                      <a:endParaRPr lang="en-US" sz="1400" dirty="0">
                        <a:effectLst/>
                        <a:latin typeface="Arial Narrow" panose="020B0606020202030204" pitchFamily="34" charset="0"/>
                      </a:endParaRPr>
                    </a:p>
                    <a:p>
                      <a:pPr marL="0" marR="0">
                        <a:lnSpc>
                          <a:spcPct val="115000"/>
                        </a:lnSpc>
                        <a:spcBef>
                          <a:spcPts val="0"/>
                        </a:spcBef>
                        <a:spcAft>
                          <a:spcPts val="0"/>
                        </a:spcAft>
                      </a:pP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9. </a:t>
                      </a:r>
                      <a:r>
                        <a:rPr lang="en-US" sz="1400" u="sng" dirty="0">
                          <a:effectLst/>
                          <a:latin typeface="Arial Narrow" panose="020B0606020202030204" pitchFamily="34" charset="0"/>
                          <a:hlinkClick r:id="rId11"/>
                        </a:rPr>
                        <a:t>On-Going from “Everyday Use” by Alice Walker</a:t>
                      </a:r>
                      <a:endParaRPr lang="en-US" sz="1400" dirty="0">
                        <a:solidFill>
                          <a:srgbClr val="000000"/>
                        </a:solidFill>
                        <a:effectLst/>
                        <a:latin typeface="Arial Narrow" panose="020B0606020202030204" pitchFamily="34" charset="0"/>
                        <a:ea typeface="Arial" panose="020B0604020202020204" pitchFamily="34" charset="0"/>
                      </a:endParaRPr>
                    </a:p>
                  </a:txBody>
                  <a:tcPr marL="35237" marR="35237" marT="35237" marB="35237"/>
                </a:tc>
                <a:tc>
                  <a:txBody>
                    <a:bodyPr/>
                    <a:lstStyle/>
                    <a:p>
                      <a:pPr marL="0" marR="0">
                        <a:lnSpc>
                          <a:spcPct val="115000"/>
                        </a:lnSpc>
                        <a:spcBef>
                          <a:spcPts val="0"/>
                        </a:spcBef>
                        <a:spcAft>
                          <a:spcPts val="0"/>
                        </a:spcAft>
                      </a:pPr>
                      <a:r>
                        <a:rPr lang="en-US" sz="1400" dirty="0">
                          <a:effectLst/>
                          <a:latin typeface="Arial Narrow" panose="020B0606020202030204" pitchFamily="34" charset="0"/>
                        </a:rPr>
                        <a:t>*textual evidence</a:t>
                      </a:r>
                    </a:p>
                    <a:p>
                      <a:pPr marL="0" marR="0">
                        <a:lnSpc>
                          <a:spcPct val="115000"/>
                        </a:lnSpc>
                        <a:spcBef>
                          <a:spcPts val="0"/>
                        </a:spcBef>
                        <a:spcAft>
                          <a:spcPts val="0"/>
                        </a:spcAft>
                      </a:pP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*analysis</a:t>
                      </a:r>
                    </a:p>
                    <a:p>
                      <a:pPr marL="0" marR="0">
                        <a:lnSpc>
                          <a:spcPct val="115000"/>
                        </a:lnSpc>
                        <a:spcBef>
                          <a:spcPts val="0"/>
                        </a:spcBef>
                        <a:spcAft>
                          <a:spcPts val="0"/>
                        </a:spcAft>
                      </a:pP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*explicit</a:t>
                      </a:r>
                    </a:p>
                    <a:p>
                      <a:pPr marL="0" marR="0">
                        <a:lnSpc>
                          <a:spcPct val="115000"/>
                        </a:lnSpc>
                        <a:spcBef>
                          <a:spcPts val="0"/>
                        </a:spcBef>
                        <a:spcAft>
                          <a:spcPts val="0"/>
                        </a:spcAft>
                      </a:pP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*inference</a:t>
                      </a:r>
                    </a:p>
                    <a:p>
                      <a:pPr marL="0" marR="0">
                        <a:lnSpc>
                          <a:spcPct val="115000"/>
                        </a:lnSpc>
                        <a:spcBef>
                          <a:spcPts val="0"/>
                        </a:spcBef>
                        <a:spcAft>
                          <a:spcPts val="0"/>
                        </a:spcAft>
                      </a:pP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*summary</a:t>
                      </a:r>
                    </a:p>
                    <a:p>
                      <a:pPr marL="0" marR="0">
                        <a:lnSpc>
                          <a:spcPct val="115000"/>
                        </a:lnSpc>
                        <a:spcBef>
                          <a:spcPts val="0"/>
                        </a:spcBef>
                        <a:spcAft>
                          <a:spcPts val="0"/>
                        </a:spcAft>
                      </a:pP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*supporting detail </a:t>
                      </a:r>
                    </a:p>
                    <a:p>
                      <a:pPr marL="0" marR="0">
                        <a:lnSpc>
                          <a:spcPct val="115000"/>
                        </a:lnSpc>
                        <a:spcBef>
                          <a:spcPts val="0"/>
                        </a:spcBef>
                        <a:spcAft>
                          <a:spcPts val="0"/>
                        </a:spcAft>
                      </a:pP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*cite</a:t>
                      </a:r>
                    </a:p>
                    <a:p>
                      <a:pPr marL="0" marR="0">
                        <a:lnSpc>
                          <a:spcPct val="115000"/>
                        </a:lnSpc>
                        <a:spcBef>
                          <a:spcPts val="0"/>
                        </a:spcBef>
                        <a:spcAft>
                          <a:spcPts val="0"/>
                        </a:spcAft>
                      </a:pP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*thorough </a:t>
                      </a:r>
                      <a:endParaRPr lang="en-US" sz="1400" dirty="0">
                        <a:solidFill>
                          <a:srgbClr val="000000"/>
                        </a:solidFill>
                        <a:effectLst/>
                        <a:latin typeface="Arial Narrow" panose="020B0606020202030204" pitchFamily="34" charset="0"/>
                        <a:ea typeface="Arial" panose="020B0604020202020204" pitchFamily="34" charset="0"/>
                      </a:endParaRPr>
                    </a:p>
                  </a:txBody>
                  <a:tcPr marL="35237" marR="35237" marT="35237" marB="35237"/>
                </a:tc>
                <a:tc>
                  <a:txBody>
                    <a:bodyPr/>
                    <a:lstStyle/>
                    <a:p>
                      <a:pPr marL="0" marR="0">
                        <a:lnSpc>
                          <a:spcPct val="115000"/>
                        </a:lnSpc>
                        <a:spcBef>
                          <a:spcPts val="0"/>
                        </a:spcBef>
                        <a:spcAft>
                          <a:spcPts val="0"/>
                        </a:spcAft>
                      </a:pPr>
                      <a:r>
                        <a:rPr lang="en-US" sz="1400" dirty="0">
                          <a:effectLst/>
                          <a:latin typeface="Arial Narrow" panose="020B0606020202030204" pitchFamily="34" charset="0"/>
                        </a:rPr>
                        <a:t>1.  </a:t>
                      </a:r>
                      <a:r>
                        <a:rPr lang="en-US" sz="1400" u="sng" dirty="0">
                          <a:effectLst/>
                          <a:latin typeface="Arial Narrow" panose="020B0606020202030204" pitchFamily="34" charset="0"/>
                          <a:hlinkClick r:id="rId12"/>
                        </a:rPr>
                        <a:t>Citing Textual Evidence Pre-Assessment</a:t>
                      </a:r>
                      <a:endParaRPr lang="en-US" sz="1400" dirty="0">
                        <a:effectLst/>
                        <a:latin typeface="Arial Narrow" panose="020B0606020202030204" pitchFamily="34" charset="0"/>
                      </a:endParaRPr>
                    </a:p>
                    <a:p>
                      <a:pPr marL="0" marR="0">
                        <a:lnSpc>
                          <a:spcPct val="115000"/>
                        </a:lnSpc>
                        <a:spcBef>
                          <a:spcPts val="0"/>
                        </a:spcBef>
                        <a:spcAft>
                          <a:spcPts val="0"/>
                        </a:spcAft>
                      </a:pP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2. </a:t>
                      </a:r>
                      <a:r>
                        <a:rPr lang="en-US" sz="1400" u="sng" dirty="0">
                          <a:effectLst/>
                          <a:latin typeface="Arial Narrow" panose="020B0606020202030204" pitchFamily="34" charset="0"/>
                          <a:hlinkClick r:id="rId13"/>
                        </a:rPr>
                        <a:t>Citing Textual Evidence Post-Assessment</a:t>
                      </a:r>
                      <a:endParaRPr lang="en-US" sz="1400" dirty="0">
                        <a:effectLst/>
                        <a:latin typeface="Arial Narrow" panose="020B0606020202030204" pitchFamily="34" charset="0"/>
                      </a:endParaRPr>
                    </a:p>
                    <a:p>
                      <a:pPr marL="0" marR="0">
                        <a:lnSpc>
                          <a:spcPct val="115000"/>
                        </a:lnSpc>
                        <a:spcBef>
                          <a:spcPts val="0"/>
                        </a:spcBef>
                        <a:spcAft>
                          <a:spcPts val="0"/>
                        </a:spcAft>
                      </a:pPr>
                      <a:r>
                        <a:rPr lang="en-US" sz="1400" dirty="0">
                          <a:effectLst/>
                          <a:latin typeface="Arial Narrow" panose="020B0606020202030204" pitchFamily="34" charset="0"/>
                        </a:rPr>
                        <a:t> </a:t>
                      </a:r>
                    </a:p>
                    <a:p>
                      <a:pPr marL="0" marR="0">
                        <a:lnSpc>
                          <a:spcPct val="115000"/>
                        </a:lnSpc>
                        <a:spcBef>
                          <a:spcPts val="0"/>
                        </a:spcBef>
                        <a:spcAft>
                          <a:spcPts val="0"/>
                        </a:spcAft>
                      </a:pPr>
                      <a:r>
                        <a:rPr lang="en-US" sz="1400" dirty="0">
                          <a:effectLst/>
                          <a:latin typeface="Arial Narrow" panose="020B0606020202030204" pitchFamily="34" charset="0"/>
                        </a:rPr>
                        <a:t>3.  </a:t>
                      </a:r>
                      <a:r>
                        <a:rPr lang="en-US" sz="1400" u="sng" dirty="0">
                          <a:effectLst/>
                          <a:latin typeface="Arial Narrow" panose="020B0606020202030204" pitchFamily="34" charset="0"/>
                          <a:hlinkClick r:id="rId14"/>
                        </a:rPr>
                        <a:t>On-Going Assessment #3</a:t>
                      </a:r>
                      <a:endParaRPr lang="en-US" sz="1400" dirty="0">
                        <a:solidFill>
                          <a:srgbClr val="000000"/>
                        </a:solidFill>
                        <a:effectLst/>
                        <a:latin typeface="Arial Narrow" panose="020B0606020202030204" pitchFamily="34" charset="0"/>
                        <a:ea typeface="Arial" panose="020B0604020202020204" pitchFamily="34" charset="0"/>
                      </a:endParaRPr>
                    </a:p>
                  </a:txBody>
                  <a:tcPr marL="35237" marR="35237" marT="35237" marB="35237"/>
                </a:tc>
              </a:tr>
            </a:tbl>
          </a:graphicData>
        </a:graphic>
      </p:graphicFrame>
      <p:sp>
        <p:nvSpPr>
          <p:cNvPr id="6" name="Rectangle 5"/>
          <p:cNvSpPr/>
          <p:nvPr/>
        </p:nvSpPr>
        <p:spPr>
          <a:xfrm>
            <a:off x="1580940" y="166023"/>
            <a:ext cx="10306259" cy="923330"/>
          </a:xfrm>
          <a:prstGeom prst="rect">
            <a:avLst/>
          </a:prstGeom>
        </p:spPr>
        <p:txBody>
          <a:bodyPr wrap="square">
            <a:spAutoFit/>
          </a:bodyPr>
          <a:lstStyle/>
          <a:p>
            <a:pPr lvl="0" eaLnBrk="0" fontAlgn="base" hangingPunct="0">
              <a:spcBef>
                <a:spcPct val="0"/>
              </a:spcBef>
              <a:spcAft>
                <a:spcPct val="0"/>
              </a:spcAft>
            </a:pPr>
            <a:r>
              <a:rPr lang="en-US" b="1" dirty="0">
                <a:solidFill>
                  <a:srgbClr val="000000"/>
                </a:solidFill>
                <a:latin typeface="Arial" panose="020B0604020202020204" pitchFamily="34" charset="0"/>
                <a:ea typeface="Comic Sans MS" panose="030F0702030302020204" pitchFamily="66" charset="0"/>
                <a:cs typeface="Comic Sans MS" panose="030F0702030302020204" pitchFamily="66" charset="0"/>
              </a:rPr>
              <a:t>RL9.1 Citing Textual Evidence- ELA Pacing Guide</a:t>
            </a:r>
            <a:endParaRPr lang="en-US" sz="1400" dirty="0">
              <a:latin typeface="Arial" panose="020B0604020202020204" pitchFamily="34" charset="0"/>
            </a:endParaRPr>
          </a:p>
          <a:p>
            <a:pPr lvl="0" eaLnBrk="0" fontAlgn="base" hangingPunct="0">
              <a:spcBef>
                <a:spcPct val="0"/>
              </a:spcBef>
              <a:spcAft>
                <a:spcPct val="0"/>
              </a:spcAft>
            </a:pPr>
            <a:r>
              <a:rPr lang="en-US" b="1" dirty="0">
                <a:solidFill>
                  <a:srgbClr val="000000"/>
                </a:solidFill>
                <a:latin typeface="Arial" panose="020B0604020202020204" pitchFamily="34" charset="0"/>
                <a:ea typeface="Comic Sans MS" panose="030F0702030302020204" pitchFamily="66" charset="0"/>
                <a:cs typeface="Comic Sans MS" panose="030F0702030302020204" pitchFamily="66" charset="0"/>
              </a:rPr>
              <a:t>Week 4- R.L. 9.1-10.1 </a:t>
            </a:r>
            <a:r>
              <a:rPr lang="en-US" dirty="0">
                <a:solidFill>
                  <a:srgbClr val="000000"/>
                </a:solidFill>
                <a:latin typeface="Arial" panose="020B0604020202020204" pitchFamily="34" charset="0"/>
                <a:ea typeface="Comic Sans MS" panose="030F0702030302020204" pitchFamily="66" charset="0"/>
                <a:cs typeface="Comic Sans MS" panose="030F0702030302020204" pitchFamily="66" charset="0"/>
              </a:rPr>
              <a:t>Cite strong and thorough textual evidence to support an analysis of what the text says explicitly as well as inferences drawn from the text.</a:t>
            </a:r>
            <a:endParaRPr lang="en-US" dirty="0"/>
          </a:p>
        </p:txBody>
      </p:sp>
    </p:spTree>
    <p:extLst>
      <p:ext uri="{BB962C8B-B14F-4D97-AF65-F5344CB8AC3E}">
        <p14:creationId xmlns:p14="http://schemas.microsoft.com/office/powerpoint/2010/main" val="1605170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C00000"/>
                </a:solidFill>
              </a:rPr>
              <a:t>Selecting Themes for Your Unit</a:t>
            </a:r>
          </a:p>
        </p:txBody>
      </p:sp>
      <p:sp>
        <p:nvSpPr>
          <p:cNvPr id="3" name="Content Placeholder 2"/>
          <p:cNvSpPr>
            <a:spLocks noGrp="1"/>
          </p:cNvSpPr>
          <p:nvPr>
            <p:ph idx="1"/>
          </p:nvPr>
        </p:nvSpPr>
        <p:spPr/>
        <p:txBody>
          <a:bodyPr>
            <a:normAutofit/>
          </a:bodyPr>
          <a:lstStyle/>
          <a:p>
            <a:pPr>
              <a:spcAft>
                <a:spcPts val="600"/>
              </a:spcAft>
            </a:pPr>
            <a:r>
              <a:rPr lang="en-US" sz="2800" dirty="0" smtClean="0"/>
              <a:t>What </a:t>
            </a:r>
            <a:r>
              <a:rPr lang="en-US" sz="2800" dirty="0"/>
              <a:t>themes come to mind when you look </a:t>
            </a:r>
            <a:r>
              <a:rPr lang="en-US" sz="2800" dirty="0" smtClean="0"/>
              <a:t>at your </a:t>
            </a:r>
            <a:r>
              <a:rPr lang="en-US" sz="2800" dirty="0"/>
              <a:t>road map of the skills and standards?</a:t>
            </a:r>
          </a:p>
          <a:p>
            <a:pPr>
              <a:spcAft>
                <a:spcPts val="600"/>
              </a:spcAft>
            </a:pPr>
            <a:r>
              <a:rPr lang="en-US" sz="2800" dirty="0" smtClean="0"/>
              <a:t>What </a:t>
            </a:r>
            <a:r>
              <a:rPr lang="en-US" sz="2800" dirty="0"/>
              <a:t>themes will resonate with students?</a:t>
            </a:r>
          </a:p>
          <a:p>
            <a:pPr>
              <a:spcAft>
                <a:spcPts val="600"/>
              </a:spcAft>
            </a:pPr>
            <a:r>
              <a:rPr lang="en-US" sz="2800" dirty="0" smtClean="0"/>
              <a:t>Are </a:t>
            </a:r>
            <a:r>
              <a:rPr lang="en-US" sz="2800" dirty="0"/>
              <a:t>there themes that should be </a:t>
            </a:r>
            <a:r>
              <a:rPr lang="en-US" sz="2800" dirty="0" smtClean="0"/>
              <a:t>revisited from </a:t>
            </a:r>
            <a:r>
              <a:rPr lang="en-US" sz="2800" dirty="0"/>
              <a:t>previous years?</a:t>
            </a:r>
          </a:p>
          <a:p>
            <a:pPr>
              <a:spcAft>
                <a:spcPts val="600"/>
              </a:spcAft>
            </a:pPr>
            <a:r>
              <a:rPr lang="en-US" sz="2800" dirty="0" smtClean="0"/>
              <a:t>Does </a:t>
            </a:r>
            <a:r>
              <a:rPr lang="en-US" sz="2800" dirty="0"/>
              <a:t>your theme have the potential for a </a:t>
            </a:r>
            <a:r>
              <a:rPr lang="en-US" sz="2800" dirty="0" err="1" smtClean="0"/>
              <a:t>realworld</a:t>
            </a:r>
            <a:r>
              <a:rPr lang="en-US" sz="2800" dirty="0"/>
              <a:t> </a:t>
            </a:r>
            <a:r>
              <a:rPr lang="en-US" sz="2800" dirty="0" smtClean="0"/>
              <a:t>learning </a:t>
            </a:r>
            <a:r>
              <a:rPr lang="en-US" sz="2800" dirty="0"/>
              <a:t>application or a career goal?</a:t>
            </a:r>
          </a:p>
        </p:txBody>
      </p:sp>
    </p:spTree>
    <p:extLst>
      <p:ext uri="{BB962C8B-B14F-4D97-AF65-F5344CB8AC3E}">
        <p14:creationId xmlns:p14="http://schemas.microsoft.com/office/powerpoint/2010/main" val="255056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5920" y="264186"/>
            <a:ext cx="8911687" cy="1127053"/>
          </a:xfrm>
        </p:spPr>
        <p:txBody>
          <a:bodyPr>
            <a:normAutofit/>
          </a:bodyPr>
          <a:lstStyle/>
          <a:p>
            <a:r>
              <a:rPr lang="en-US" sz="4400" b="1" dirty="0" smtClean="0"/>
              <a:t>Resources for Development</a:t>
            </a:r>
            <a:endParaRPr lang="en-US" sz="4400" b="1" dirty="0"/>
          </a:p>
        </p:txBody>
      </p:sp>
      <p:sp>
        <p:nvSpPr>
          <p:cNvPr id="3" name="Content Placeholder 2"/>
          <p:cNvSpPr>
            <a:spLocks noGrp="1"/>
          </p:cNvSpPr>
          <p:nvPr>
            <p:ph idx="1"/>
          </p:nvPr>
        </p:nvSpPr>
        <p:spPr>
          <a:xfrm>
            <a:off x="1690776" y="1196503"/>
            <a:ext cx="9813835" cy="4697468"/>
          </a:xfrm>
        </p:spPr>
        <p:txBody>
          <a:bodyPr>
            <a:normAutofit fontScale="85000" lnSpcReduction="20000"/>
          </a:bodyPr>
          <a:lstStyle/>
          <a:p>
            <a:r>
              <a:rPr lang="en-US" sz="2600" b="1" dirty="0" smtClean="0"/>
              <a:t>New York </a:t>
            </a:r>
            <a:endParaRPr lang="en-US" sz="2600" b="1" dirty="0"/>
          </a:p>
          <a:p>
            <a:pPr marL="0" indent="0">
              <a:buNone/>
            </a:pPr>
            <a:r>
              <a:rPr lang="en-US" sz="2600" u="sng" dirty="0" smtClean="0">
                <a:hlinkClick r:id="rId3"/>
              </a:rPr>
              <a:t>http</a:t>
            </a:r>
            <a:r>
              <a:rPr lang="en-US" sz="2600" u="sng" dirty="0">
                <a:hlinkClick r:id="rId3"/>
              </a:rPr>
              <a:t>://</a:t>
            </a:r>
            <a:r>
              <a:rPr lang="en-US" sz="2600" u="sng" dirty="0" smtClean="0">
                <a:hlinkClick r:id="rId3"/>
              </a:rPr>
              <a:t>www.nylearns.org/module/standards/commoncore.aspx</a:t>
            </a:r>
            <a:endParaRPr lang="en-US" sz="2600" u="sng" dirty="0" smtClean="0"/>
          </a:p>
          <a:p>
            <a:endParaRPr lang="en-US" sz="2600" u="sng" dirty="0" smtClean="0"/>
          </a:p>
          <a:p>
            <a:r>
              <a:rPr lang="en-US" sz="2600" dirty="0" smtClean="0">
                <a:hlinkClick r:id="rId4"/>
              </a:rPr>
              <a:t>http</a:t>
            </a:r>
            <a:r>
              <a:rPr lang="en-US" sz="2600" dirty="0">
                <a:hlinkClick r:id="rId4"/>
              </a:rPr>
              <a:t>://www.achievethecore.org</a:t>
            </a:r>
            <a:r>
              <a:rPr lang="en-US" sz="2600" dirty="0" smtClean="0">
                <a:hlinkClick r:id="rId4"/>
              </a:rPr>
              <a:t>/</a:t>
            </a:r>
            <a:endParaRPr lang="en-US" sz="2600" dirty="0" smtClean="0"/>
          </a:p>
          <a:p>
            <a:pPr marL="0" indent="0">
              <a:buNone/>
            </a:pPr>
            <a:endParaRPr lang="en-US" sz="2600" dirty="0" smtClean="0"/>
          </a:p>
          <a:p>
            <a:r>
              <a:rPr lang="en-US" sz="2600" dirty="0" smtClean="0"/>
              <a:t>Learningprogressions.wikispaces.com</a:t>
            </a:r>
          </a:p>
          <a:p>
            <a:pPr marL="0" indent="0">
              <a:buNone/>
            </a:pPr>
            <a:endParaRPr lang="en-US" sz="2600" dirty="0" smtClean="0"/>
          </a:p>
          <a:p>
            <a:r>
              <a:rPr lang="en-US" sz="2600" dirty="0">
                <a:hlinkClick r:id="rId5"/>
              </a:rPr>
              <a:t>http://commoncore.org/maps</a:t>
            </a:r>
            <a:r>
              <a:rPr lang="en-US" sz="2600" dirty="0" smtClean="0">
                <a:hlinkClick r:id="rId5"/>
              </a:rPr>
              <a:t>/</a:t>
            </a:r>
            <a:endParaRPr lang="en-US" sz="2600" dirty="0" smtClean="0"/>
          </a:p>
          <a:p>
            <a:pPr marL="0" indent="0">
              <a:buNone/>
            </a:pPr>
            <a:endParaRPr lang="en-US" sz="2600" dirty="0" smtClean="0"/>
          </a:p>
          <a:p>
            <a:r>
              <a:rPr lang="en-US" sz="2600" b="1" dirty="0" smtClean="0"/>
              <a:t>Lyon County School District - Nevada</a:t>
            </a:r>
          </a:p>
          <a:p>
            <a:pPr marL="0" indent="0">
              <a:buNone/>
            </a:pPr>
            <a:r>
              <a:rPr lang="en-US" sz="2600" dirty="0" smtClean="0">
                <a:hlinkClick r:id="rId6"/>
              </a:rPr>
              <a:t>http</a:t>
            </a:r>
            <a:r>
              <a:rPr lang="en-US" sz="2600" dirty="0">
                <a:hlinkClick r:id="rId6"/>
              </a:rPr>
              <a:t>://www.lyon.k12.nv.us/education/components/scrapbook/default.php?sectiondetailid=886</a:t>
            </a:r>
            <a:r>
              <a:rPr lang="en-US" sz="2600" dirty="0" smtClean="0">
                <a:hlinkClick r:id="rId6"/>
              </a:rPr>
              <a:t>&amp;</a:t>
            </a:r>
            <a:endParaRPr lang="en-US" sz="2600" dirty="0" smtClean="0"/>
          </a:p>
          <a:p>
            <a:endParaRPr lang="en-US" dirty="0"/>
          </a:p>
        </p:txBody>
      </p:sp>
    </p:spTree>
    <p:extLst>
      <p:ext uri="{BB962C8B-B14F-4D97-AF65-F5344CB8AC3E}">
        <p14:creationId xmlns:p14="http://schemas.microsoft.com/office/powerpoint/2010/main" val="94096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035" y="2068249"/>
            <a:ext cx="9918252" cy="929430"/>
          </a:xfrm>
        </p:spPr>
        <p:txBody>
          <a:bodyPr>
            <a:normAutofit/>
          </a:bodyPr>
          <a:lstStyle/>
          <a:p>
            <a:r>
              <a:rPr lang="en-US" dirty="0"/>
              <a:t>Focus on </a:t>
            </a:r>
            <a:r>
              <a:rPr lang="en-US" dirty="0" smtClean="0"/>
              <a:t>the </a:t>
            </a:r>
            <a:r>
              <a:rPr lang="en-US" b="1" dirty="0" smtClean="0">
                <a:solidFill>
                  <a:srgbClr val="C00000"/>
                </a:solidFill>
              </a:rPr>
              <a:t>skills</a:t>
            </a:r>
            <a:r>
              <a:rPr lang="en-US" b="1" dirty="0" smtClean="0"/>
              <a:t> </a:t>
            </a:r>
            <a:r>
              <a:rPr lang="en-US" dirty="0"/>
              <a:t>rather </a:t>
            </a:r>
            <a:r>
              <a:rPr lang="en-US" dirty="0" smtClean="0"/>
              <a:t>than the </a:t>
            </a:r>
            <a:r>
              <a:rPr lang="en-US" dirty="0"/>
              <a:t>content!</a:t>
            </a:r>
          </a:p>
        </p:txBody>
      </p:sp>
      <p:sp>
        <p:nvSpPr>
          <p:cNvPr id="3" name="Content Placeholder 2"/>
          <p:cNvSpPr>
            <a:spLocks noGrp="1"/>
          </p:cNvSpPr>
          <p:nvPr>
            <p:ph idx="1"/>
          </p:nvPr>
        </p:nvSpPr>
        <p:spPr>
          <a:xfrm>
            <a:off x="1390977" y="3284574"/>
            <a:ext cx="9944131" cy="2279501"/>
          </a:xfrm>
        </p:spPr>
        <p:txBody>
          <a:bodyPr>
            <a:noAutofit/>
          </a:bodyPr>
          <a:lstStyle/>
          <a:p>
            <a:r>
              <a:rPr lang="en-US" sz="3200" i="1" dirty="0"/>
              <a:t>“…education should strive </a:t>
            </a:r>
            <a:r>
              <a:rPr lang="en-US" sz="3200" i="1" dirty="0" smtClean="0"/>
              <a:t>to develop </a:t>
            </a:r>
            <a:r>
              <a:rPr lang="en-US" sz="3200" i="1" dirty="0"/>
              <a:t>and deepen </a:t>
            </a:r>
            <a:r>
              <a:rPr lang="en-US" sz="3200" i="1" dirty="0" smtClean="0"/>
              <a:t>students’ understanding </a:t>
            </a:r>
            <a:r>
              <a:rPr lang="en-US" sz="3200" i="1" dirty="0"/>
              <a:t>of important </a:t>
            </a:r>
            <a:r>
              <a:rPr lang="en-US" sz="3200" i="1" dirty="0" smtClean="0"/>
              <a:t>ideas and </a:t>
            </a:r>
            <a:r>
              <a:rPr lang="en-US" sz="3200" i="1" dirty="0"/>
              <a:t>processes so that they </a:t>
            </a:r>
            <a:r>
              <a:rPr lang="en-US" sz="3200" i="1" dirty="0" smtClean="0"/>
              <a:t>can transfer </a:t>
            </a:r>
            <a:r>
              <a:rPr lang="en-US" sz="3200" i="1" dirty="0"/>
              <a:t>their learning within </a:t>
            </a:r>
            <a:r>
              <a:rPr lang="en-US" sz="3200" i="1" dirty="0" smtClean="0"/>
              <a:t>and outside </a:t>
            </a:r>
            <a:r>
              <a:rPr lang="en-US" sz="3200" i="1" dirty="0"/>
              <a:t>school.”</a:t>
            </a:r>
          </a:p>
          <a:p>
            <a:pPr marL="0" indent="0">
              <a:buNone/>
            </a:pPr>
            <a:r>
              <a:rPr lang="en-US" sz="3200" dirty="0" smtClean="0"/>
              <a:t>  												</a:t>
            </a:r>
          </a:p>
          <a:p>
            <a:pPr marL="0" indent="0">
              <a:buNone/>
            </a:pPr>
            <a:r>
              <a:rPr lang="en-US" sz="3200" i="1" dirty="0"/>
              <a:t>	</a:t>
            </a:r>
            <a:r>
              <a:rPr lang="en-US" sz="3200" i="1" dirty="0" smtClean="0"/>
              <a:t>														</a:t>
            </a:r>
            <a:r>
              <a:rPr lang="en-US" sz="2400" i="1" dirty="0" smtClean="0">
                <a:solidFill>
                  <a:srgbClr val="C00000"/>
                </a:solidFill>
              </a:rPr>
              <a:t>Wiggins </a:t>
            </a:r>
            <a:r>
              <a:rPr lang="en-US" sz="2400" i="1" dirty="0">
                <a:solidFill>
                  <a:srgbClr val="C00000"/>
                </a:solidFill>
              </a:rPr>
              <a:t>&amp; </a:t>
            </a:r>
            <a:r>
              <a:rPr lang="en-US" sz="2400" i="1" dirty="0" err="1">
                <a:solidFill>
                  <a:srgbClr val="C00000"/>
                </a:solidFill>
              </a:rPr>
              <a:t>McTighe</a:t>
            </a:r>
            <a:endParaRPr lang="en-US" sz="2400" i="1" dirty="0">
              <a:solidFill>
                <a:srgbClr val="C00000"/>
              </a:solidFill>
            </a:endParaRPr>
          </a:p>
        </p:txBody>
      </p:sp>
      <p:sp>
        <p:nvSpPr>
          <p:cNvPr id="4" name="Title 1"/>
          <p:cNvSpPr txBox="1">
            <a:spLocks/>
          </p:cNvSpPr>
          <p:nvPr/>
        </p:nvSpPr>
        <p:spPr>
          <a:xfrm>
            <a:off x="1736035" y="500464"/>
            <a:ext cx="1009940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Focus on </a:t>
            </a:r>
            <a:r>
              <a:rPr lang="en-US" dirty="0" smtClean="0"/>
              <a:t>the </a:t>
            </a:r>
            <a:r>
              <a:rPr lang="en-US" b="1" dirty="0" smtClean="0">
                <a:solidFill>
                  <a:srgbClr val="C00000"/>
                </a:solidFill>
              </a:rPr>
              <a:t>learning</a:t>
            </a:r>
            <a:r>
              <a:rPr lang="en-US" b="1" dirty="0" smtClean="0"/>
              <a:t> </a:t>
            </a:r>
            <a:r>
              <a:rPr lang="en-US" dirty="0" smtClean="0"/>
              <a:t>rather than </a:t>
            </a:r>
            <a:r>
              <a:rPr lang="en-US" dirty="0"/>
              <a:t>the</a:t>
            </a:r>
          </a:p>
          <a:p>
            <a:r>
              <a:rPr lang="en-US" dirty="0"/>
              <a:t>teaching! </a:t>
            </a:r>
          </a:p>
        </p:txBody>
      </p:sp>
    </p:spTree>
    <p:extLst>
      <p:ext uri="{BB962C8B-B14F-4D97-AF65-F5344CB8AC3E}">
        <p14:creationId xmlns:p14="http://schemas.microsoft.com/office/powerpoint/2010/main" val="1503405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ounded Rectangle 2"/>
          <p:cNvSpPr>
            <a:spLocks noChangeArrowheads="1"/>
          </p:cNvSpPr>
          <p:nvPr/>
        </p:nvSpPr>
        <p:spPr bwMode="auto">
          <a:xfrm>
            <a:off x="6840028" y="1887240"/>
            <a:ext cx="4664584" cy="4775393"/>
          </a:xfrm>
          <a:prstGeom prst="roundRect">
            <a:avLst>
              <a:gd name="adj" fmla="val 16667"/>
            </a:avLst>
          </a:prstGeom>
          <a:solidFill>
            <a:srgbClr val="E1FBDD"/>
          </a:solidFill>
          <a:ln>
            <a:noFill/>
          </a:ln>
          <a:extLst/>
        </p:spPr>
        <p:txBody>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endParaRPr lang="en-US"/>
          </a:p>
        </p:txBody>
      </p:sp>
      <p:sp>
        <p:nvSpPr>
          <p:cNvPr id="2" name="Title 1"/>
          <p:cNvSpPr>
            <a:spLocks noGrp="1"/>
          </p:cNvSpPr>
          <p:nvPr>
            <p:ph type="title"/>
          </p:nvPr>
        </p:nvSpPr>
        <p:spPr>
          <a:xfrm>
            <a:off x="2035834" y="316817"/>
            <a:ext cx="9287623" cy="1491513"/>
          </a:xfrm>
        </p:spPr>
        <p:txBody>
          <a:bodyPr>
            <a:normAutofit/>
          </a:bodyPr>
          <a:lstStyle/>
          <a:p>
            <a:pPr>
              <a:defRPr/>
            </a:pPr>
            <a:r>
              <a:rPr lang="en-US" b="1" dirty="0" smtClean="0"/>
              <a:t> Stage 1:     </a:t>
            </a:r>
            <a:br>
              <a:rPr lang="en-US" b="1" dirty="0" smtClean="0"/>
            </a:br>
            <a:r>
              <a:rPr lang="en-US" b="1" dirty="0" smtClean="0"/>
              <a:t>          </a:t>
            </a:r>
            <a:r>
              <a:rPr lang="en-US" sz="4800" b="1" dirty="0" smtClean="0">
                <a:solidFill>
                  <a:schemeClr val="accent1"/>
                </a:solidFill>
              </a:rPr>
              <a:t>Identify desired results</a:t>
            </a:r>
            <a:endParaRPr lang="en-US" sz="4800" dirty="0"/>
          </a:p>
        </p:txBody>
      </p:sp>
      <p:sp>
        <p:nvSpPr>
          <p:cNvPr id="34821" name="Content Placeholder 2"/>
          <p:cNvSpPr>
            <a:spLocks noGrp="1"/>
          </p:cNvSpPr>
          <p:nvPr>
            <p:ph idx="1"/>
          </p:nvPr>
        </p:nvSpPr>
        <p:spPr>
          <a:xfrm>
            <a:off x="1708673" y="2631585"/>
            <a:ext cx="5423140" cy="4031048"/>
          </a:xfrm>
        </p:spPr>
        <p:txBody>
          <a:bodyPr>
            <a:normAutofit/>
          </a:bodyPr>
          <a:lstStyle/>
          <a:p>
            <a:pPr marL="285750" indent="-171450"/>
            <a:r>
              <a:rPr lang="en-US" sz="2800" b="1" dirty="0" smtClean="0">
                <a:ea typeface="ＭＳ Ｐゴシック" panose="020B0600070205080204" pitchFamily="34" charset="-128"/>
              </a:rPr>
              <a:t>Identify what students  should know, understand, and be able to do.</a:t>
            </a:r>
          </a:p>
          <a:p>
            <a:pPr marL="114300" indent="0">
              <a:buNone/>
            </a:pPr>
            <a:endParaRPr lang="en-US" sz="2800" b="1" dirty="0" smtClean="0">
              <a:ea typeface="ＭＳ Ｐゴシック" panose="020B0600070205080204" pitchFamily="34" charset="-128"/>
            </a:endParaRPr>
          </a:p>
          <a:p>
            <a:pPr marL="285750" indent="-171450"/>
            <a:r>
              <a:rPr lang="en-US" sz="2800" b="1" dirty="0" smtClean="0">
                <a:ea typeface="ＭＳ Ｐゴシック" panose="020B0600070205080204" pitchFamily="34" charset="-128"/>
              </a:rPr>
              <a:t>This should reflect course goals and content standards.</a:t>
            </a:r>
          </a:p>
        </p:txBody>
      </p:sp>
      <p:sp>
        <p:nvSpPr>
          <p:cNvPr id="6" name="Oval 5"/>
          <p:cNvSpPr/>
          <p:nvPr/>
        </p:nvSpPr>
        <p:spPr>
          <a:xfrm>
            <a:off x="7382339" y="1991613"/>
            <a:ext cx="3579962" cy="4577658"/>
          </a:xfrm>
          <a:prstGeom prst="ellipse">
            <a:avLst/>
          </a:prstGeom>
          <a:solidFill>
            <a:schemeClr val="accent6">
              <a:lumMod val="40000"/>
              <a:lumOff val="60000"/>
            </a:schemeClr>
          </a:solidFill>
          <a:ln>
            <a:solidFill>
              <a:schemeClr val="accent3">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endParaRPr lang="en-US" dirty="0">
              <a:solidFill>
                <a:schemeClr val="tx2"/>
              </a:solidFill>
            </a:endParaRPr>
          </a:p>
        </p:txBody>
      </p:sp>
      <p:sp>
        <p:nvSpPr>
          <p:cNvPr id="8" name="Oval 7"/>
          <p:cNvSpPr/>
          <p:nvPr/>
        </p:nvSpPr>
        <p:spPr>
          <a:xfrm>
            <a:off x="8076044" y="3211290"/>
            <a:ext cx="2192547" cy="3068449"/>
          </a:xfrm>
          <a:prstGeom prst="ellipse">
            <a:avLst/>
          </a:prstGeom>
          <a:solidFill>
            <a:schemeClr val="accent2">
              <a:lumMod val="40000"/>
              <a:lumOff val="60000"/>
            </a:schemeClr>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defRPr/>
            </a:pPr>
            <a:endParaRPr lang="en-US"/>
          </a:p>
        </p:txBody>
      </p:sp>
      <p:sp>
        <p:nvSpPr>
          <p:cNvPr id="7" name="Oval 6"/>
          <p:cNvSpPr/>
          <p:nvPr/>
        </p:nvSpPr>
        <p:spPr>
          <a:xfrm>
            <a:off x="8307238" y="4787660"/>
            <a:ext cx="1708030" cy="1500016"/>
          </a:xfrm>
          <a:prstGeom prst="ellipse">
            <a:avLst/>
          </a:prstGeom>
          <a:solidFill>
            <a:schemeClr val="bg2">
              <a:lumMod val="90000"/>
            </a:schemeClr>
          </a:solidFill>
          <a:ln>
            <a:solidFill>
              <a:schemeClr val="accent2"/>
            </a:solidFill>
          </a:ln>
        </p:spPr>
        <p:style>
          <a:lnRef idx="1">
            <a:schemeClr val="accent3"/>
          </a:lnRef>
          <a:fillRef idx="2">
            <a:schemeClr val="accent3"/>
          </a:fillRef>
          <a:effectRef idx="1">
            <a:schemeClr val="accent3"/>
          </a:effectRef>
          <a:fontRef idx="minor">
            <a:schemeClr val="dk1"/>
          </a:fontRef>
        </p:style>
        <p:txBody>
          <a:bodyPr anchor="ctr"/>
          <a:lstStyle/>
          <a:p>
            <a:pPr>
              <a:defRPr/>
            </a:pPr>
            <a:endParaRPr lang="en-US"/>
          </a:p>
        </p:txBody>
      </p:sp>
      <p:sp>
        <p:nvSpPr>
          <p:cNvPr id="9" name="TextBox 8"/>
          <p:cNvSpPr txBox="1">
            <a:spLocks noChangeArrowheads="1"/>
          </p:cNvSpPr>
          <p:nvPr/>
        </p:nvSpPr>
        <p:spPr bwMode="auto">
          <a:xfrm>
            <a:off x="8194016" y="2512772"/>
            <a:ext cx="18212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algn="ctr"/>
            <a:r>
              <a:rPr lang="en-US" b="1" dirty="0">
                <a:latin typeface="Arial" panose="020B0604020202020204" pitchFamily="34" charset="0"/>
                <a:cs typeface="Arial" panose="020B0604020202020204" pitchFamily="34" charset="0"/>
              </a:rPr>
              <a:t>Worth Being </a:t>
            </a:r>
          </a:p>
          <a:p>
            <a:pPr algn="ctr"/>
            <a:r>
              <a:rPr lang="en-US" b="1" dirty="0">
                <a:latin typeface="Arial" panose="020B0604020202020204" pitchFamily="34" charset="0"/>
                <a:cs typeface="Arial" panose="020B0604020202020204" pitchFamily="34" charset="0"/>
              </a:rPr>
              <a:t>Familiar With</a:t>
            </a:r>
          </a:p>
        </p:txBody>
      </p:sp>
      <p:sp>
        <p:nvSpPr>
          <p:cNvPr id="10" name="TextBox 9"/>
          <p:cNvSpPr txBox="1">
            <a:spLocks noChangeArrowheads="1"/>
          </p:cNvSpPr>
          <p:nvPr/>
        </p:nvSpPr>
        <p:spPr bwMode="auto">
          <a:xfrm>
            <a:off x="8307238" y="3680262"/>
            <a:ext cx="15761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algn="ctr"/>
            <a:r>
              <a:rPr lang="en-US" b="1" dirty="0">
                <a:latin typeface="Arial" panose="020B0604020202020204" pitchFamily="34" charset="0"/>
                <a:cs typeface="Arial" panose="020B0604020202020204" pitchFamily="34" charset="0"/>
              </a:rPr>
              <a:t>Important </a:t>
            </a:r>
            <a:endParaRPr lang="en-US" b="1" dirty="0" smtClean="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to </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know </a:t>
            </a:r>
            <a:endParaRPr lang="en-US" b="1"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and do</a:t>
            </a:r>
          </a:p>
        </p:txBody>
      </p:sp>
      <p:sp>
        <p:nvSpPr>
          <p:cNvPr id="11" name="TextBox 10"/>
          <p:cNvSpPr txBox="1">
            <a:spLocks noChangeArrowheads="1"/>
          </p:cNvSpPr>
          <p:nvPr/>
        </p:nvSpPr>
        <p:spPr bwMode="auto">
          <a:xfrm>
            <a:off x="8256602" y="5176938"/>
            <a:ext cx="18314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algn="ctr"/>
            <a:r>
              <a:rPr lang="en-US" b="1" dirty="0">
                <a:latin typeface="Arial" panose="020B0604020202020204" pitchFamily="34" charset="0"/>
                <a:cs typeface="Arial" panose="020B0604020202020204" pitchFamily="34" charset="0"/>
              </a:rPr>
              <a:t>“Enduring” </a:t>
            </a:r>
          </a:p>
          <a:p>
            <a:pPr algn="ctr"/>
            <a:r>
              <a:rPr lang="en-US" b="1" dirty="0">
                <a:latin typeface="Arial" panose="020B0604020202020204" pitchFamily="34" charset="0"/>
                <a:cs typeface="Arial" panose="020B0604020202020204" pitchFamily="34" charset="0"/>
              </a:rPr>
              <a:t>Understanding</a:t>
            </a:r>
          </a:p>
        </p:txBody>
      </p:sp>
    </p:spTree>
    <p:extLst>
      <p:ext uri="{BB962C8B-B14F-4D97-AF65-F5344CB8AC3E}">
        <p14:creationId xmlns:p14="http://schemas.microsoft.com/office/powerpoint/2010/main" val="279756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
          <p:cNvSpPr>
            <a:spLocks noGrp="1"/>
          </p:cNvSpPr>
          <p:nvPr>
            <p:ph type="title"/>
          </p:nvPr>
        </p:nvSpPr>
        <p:spPr>
          <a:xfrm>
            <a:off x="2133599" y="76200"/>
            <a:ext cx="9667337" cy="1143000"/>
          </a:xfrm>
        </p:spPr>
        <p:txBody>
          <a:bodyPr>
            <a:noAutofit/>
          </a:bodyPr>
          <a:lstStyle/>
          <a:p>
            <a:r>
              <a:rPr lang="en-US" b="1" dirty="0" smtClean="0">
                <a:ea typeface="ＭＳ Ｐゴシック" panose="020B0600070205080204" pitchFamily="34" charset="-128"/>
              </a:rPr>
              <a:t>Stage 2:</a:t>
            </a:r>
            <a:br>
              <a:rPr lang="en-US" b="1" dirty="0" smtClean="0">
                <a:ea typeface="ＭＳ Ｐゴシック" panose="020B0600070205080204" pitchFamily="34" charset="-128"/>
              </a:rPr>
            </a:br>
            <a:r>
              <a:rPr lang="en-US" sz="4400" b="1" dirty="0" smtClean="0">
                <a:solidFill>
                  <a:schemeClr val="accent5">
                    <a:lumMod val="75000"/>
                  </a:schemeClr>
                </a:solidFill>
                <a:ea typeface="ＭＳ Ｐゴシック" panose="020B0600070205080204" pitchFamily="34" charset="-128"/>
              </a:rPr>
              <a:t>Determine acceptable evidence</a:t>
            </a:r>
          </a:p>
        </p:txBody>
      </p:sp>
      <p:sp>
        <p:nvSpPr>
          <p:cNvPr id="48130" name="Content Placeholder 2"/>
          <p:cNvSpPr>
            <a:spLocks noGrp="1"/>
          </p:cNvSpPr>
          <p:nvPr>
            <p:ph idx="1"/>
          </p:nvPr>
        </p:nvSpPr>
        <p:spPr>
          <a:xfrm>
            <a:off x="2053086" y="1897811"/>
            <a:ext cx="9609827" cy="4580627"/>
          </a:xfrm>
        </p:spPr>
        <p:txBody>
          <a:bodyPr>
            <a:normAutofit lnSpcReduction="10000"/>
          </a:bodyPr>
          <a:lstStyle/>
          <a:p>
            <a:pPr marL="0" indent="0">
              <a:buNone/>
              <a:defRPr/>
            </a:pPr>
            <a:r>
              <a:rPr lang="en-US" sz="3000" b="1" i="1" dirty="0" smtClean="0">
                <a:solidFill>
                  <a:schemeClr val="accent1"/>
                </a:solidFill>
              </a:rPr>
              <a:t>What evidence will show that students understand?</a:t>
            </a:r>
          </a:p>
          <a:p>
            <a:pPr marL="0" indent="0">
              <a:buNone/>
              <a:defRPr/>
            </a:pPr>
            <a:endParaRPr lang="en-US" sz="2800" i="1" dirty="0" smtClean="0"/>
          </a:p>
          <a:p>
            <a:pPr lvl="1">
              <a:defRPr/>
            </a:pPr>
            <a:r>
              <a:rPr lang="en-US" sz="2800" b="1" dirty="0" smtClean="0"/>
              <a:t>Use FIP and Assessment Literacy strategies for designing quality assessments:</a:t>
            </a:r>
          </a:p>
          <a:p>
            <a:pPr marL="914400" lvl="2" indent="0">
              <a:buNone/>
              <a:defRPr/>
            </a:pPr>
            <a:r>
              <a:rPr lang="en-US" sz="2800" b="1" dirty="0" smtClean="0"/>
              <a:t>(Selected Response, Constructed Response and Performance)</a:t>
            </a:r>
          </a:p>
          <a:p>
            <a:pPr marL="914400" lvl="2" indent="0">
              <a:buNone/>
              <a:defRPr/>
            </a:pPr>
            <a:endParaRPr lang="en-US" sz="2800" b="1" dirty="0" smtClean="0"/>
          </a:p>
          <a:p>
            <a:pPr lvl="2">
              <a:defRPr/>
            </a:pPr>
            <a:r>
              <a:rPr lang="en-US" sz="2800" b="1" dirty="0" smtClean="0"/>
              <a:t>Other Evidence (e.g., observations, work samples, dialogues)</a:t>
            </a:r>
          </a:p>
          <a:p>
            <a:pPr lvl="2">
              <a:defRPr/>
            </a:pPr>
            <a:endParaRPr lang="en-US" dirty="0" smtClean="0"/>
          </a:p>
        </p:txBody>
      </p:sp>
    </p:spTree>
    <p:extLst>
      <p:ext uri="{BB962C8B-B14F-4D97-AF65-F5344CB8AC3E}">
        <p14:creationId xmlns:p14="http://schemas.microsoft.com/office/powerpoint/2010/main" val="578332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1910810" y="110706"/>
            <a:ext cx="9967763" cy="1485181"/>
          </a:xfrm>
        </p:spPr>
        <p:txBody>
          <a:bodyPr>
            <a:normAutofit/>
          </a:bodyPr>
          <a:lstStyle/>
          <a:p>
            <a:r>
              <a:rPr lang="en-US" b="1" dirty="0"/>
              <a:t> Stage </a:t>
            </a:r>
            <a:r>
              <a:rPr lang="en-US" b="1" dirty="0" smtClean="0"/>
              <a:t>3:</a:t>
            </a:r>
            <a:r>
              <a:rPr lang="en-US" b="1" dirty="0"/>
              <a:t/>
            </a:r>
            <a:br>
              <a:rPr lang="en-US" b="1" dirty="0"/>
            </a:br>
            <a:r>
              <a:rPr lang="en-US" b="1" dirty="0"/>
              <a:t> </a:t>
            </a:r>
            <a:r>
              <a:rPr lang="en-US" sz="4400" b="1" dirty="0" smtClean="0">
                <a:solidFill>
                  <a:srgbClr val="0079A4"/>
                </a:solidFill>
              </a:rPr>
              <a:t>Planning Experiences &amp; Instruction </a:t>
            </a:r>
            <a:endParaRPr lang="en-US" sz="4400" dirty="0" smtClean="0">
              <a:solidFill>
                <a:srgbClr val="0079A4"/>
              </a:solidFill>
              <a:ea typeface="ＭＳ Ｐゴシック" panose="020B0600070205080204" pitchFamily="34" charset="-128"/>
            </a:endParaRPr>
          </a:p>
        </p:txBody>
      </p:sp>
      <p:sp>
        <p:nvSpPr>
          <p:cNvPr id="38914" name="Content Placeholder 2"/>
          <p:cNvSpPr>
            <a:spLocks noGrp="1"/>
          </p:cNvSpPr>
          <p:nvPr>
            <p:ph idx="1"/>
          </p:nvPr>
        </p:nvSpPr>
        <p:spPr>
          <a:xfrm>
            <a:off x="1809419" y="1742538"/>
            <a:ext cx="10170543" cy="5124089"/>
          </a:xfrm>
        </p:spPr>
        <p:txBody>
          <a:bodyPr>
            <a:normAutofit/>
          </a:bodyPr>
          <a:lstStyle/>
          <a:p>
            <a:pPr>
              <a:spcAft>
                <a:spcPts val="1000"/>
              </a:spcAft>
            </a:pPr>
            <a:r>
              <a:rPr lang="en-US" sz="3100" dirty="0" smtClean="0">
                <a:ea typeface="ＭＳ Ｐゴシック" panose="020B0600070205080204" pitchFamily="34" charset="-128"/>
              </a:rPr>
              <a:t>Create lesson plans to reflect established priorities.</a:t>
            </a:r>
          </a:p>
          <a:p>
            <a:pPr marL="0" indent="0">
              <a:spcAft>
                <a:spcPts val="1000"/>
              </a:spcAft>
            </a:pPr>
            <a:r>
              <a:rPr lang="en-US" altLang="en-US" sz="3100" dirty="0"/>
              <a:t>F</a:t>
            </a:r>
            <a:r>
              <a:rPr lang="en-US" altLang="en-US" sz="3100" dirty="0" smtClean="0"/>
              <a:t>ocus </a:t>
            </a:r>
            <a:r>
              <a:rPr lang="en-US" altLang="en-US" sz="3100" dirty="0"/>
              <a:t>on </a:t>
            </a:r>
            <a:r>
              <a:rPr lang="en-US" altLang="en-US" sz="3100" dirty="0">
                <a:solidFill>
                  <a:schemeClr val="tx1"/>
                </a:solidFill>
              </a:rPr>
              <a:t>engaging</a:t>
            </a:r>
            <a:r>
              <a:rPr lang="en-US" altLang="en-US" sz="3100" dirty="0">
                <a:solidFill>
                  <a:srgbClr val="009900"/>
                </a:solidFill>
              </a:rPr>
              <a:t> </a:t>
            </a:r>
            <a:r>
              <a:rPr lang="en-US" altLang="en-US" sz="3100" dirty="0"/>
              <a:t>and</a:t>
            </a:r>
            <a:r>
              <a:rPr lang="en-US" altLang="en-US" sz="3100" dirty="0">
                <a:solidFill>
                  <a:srgbClr val="009900"/>
                </a:solidFill>
              </a:rPr>
              <a:t> </a:t>
            </a:r>
            <a:r>
              <a:rPr lang="en-US" altLang="en-US" sz="3100" dirty="0">
                <a:solidFill>
                  <a:schemeClr val="tx1"/>
                </a:solidFill>
              </a:rPr>
              <a:t>effective</a:t>
            </a:r>
            <a:r>
              <a:rPr lang="en-US" altLang="en-US" sz="3100" dirty="0"/>
              <a:t> </a:t>
            </a:r>
            <a:r>
              <a:rPr lang="en-US" altLang="en-US" sz="3100" dirty="0" smtClean="0"/>
              <a:t>learning</a:t>
            </a:r>
          </a:p>
          <a:p>
            <a:pPr marL="0" indent="0">
              <a:spcAft>
                <a:spcPts val="1000"/>
              </a:spcAft>
            </a:pPr>
            <a:r>
              <a:rPr lang="en-US" altLang="en-US" sz="3100" dirty="0" smtClean="0"/>
              <a:t>Develop </a:t>
            </a:r>
            <a:r>
              <a:rPr lang="en-US" altLang="en-US" sz="3100" dirty="0"/>
              <a:t>learning experiences and </a:t>
            </a:r>
            <a:r>
              <a:rPr lang="en-US" altLang="en-US" sz="3100" dirty="0" smtClean="0"/>
              <a:t>instruction to promote </a:t>
            </a:r>
            <a:r>
              <a:rPr lang="en-US" altLang="en-US" sz="3100" dirty="0"/>
              <a:t>the desired understanding, knowledge and skill of Stage </a:t>
            </a:r>
            <a:r>
              <a:rPr lang="en-US" altLang="en-US" sz="3100" dirty="0" smtClean="0"/>
              <a:t>1. (desired results)</a:t>
            </a:r>
          </a:p>
          <a:p>
            <a:pPr marL="0" indent="0">
              <a:spcAft>
                <a:spcPts val="1000"/>
              </a:spcAft>
            </a:pPr>
            <a:r>
              <a:rPr lang="en-US" altLang="en-US" sz="3100" dirty="0" smtClean="0"/>
              <a:t>Focus instructional design  to ensure students are maximally engaged and effectively meeting the goals</a:t>
            </a:r>
            <a:r>
              <a:rPr lang="en-US" altLang="en-US" sz="3100" dirty="0"/>
              <a:t>.</a:t>
            </a:r>
            <a:endParaRPr lang="en-US" altLang="en-US" sz="3100" dirty="0" smtClean="0"/>
          </a:p>
          <a:p>
            <a:endParaRPr lang="en-US" dirty="0" smtClean="0">
              <a:ea typeface="ＭＳ Ｐゴシック" panose="020B0600070205080204" pitchFamily="34" charset="-128"/>
            </a:endParaRPr>
          </a:p>
        </p:txBody>
      </p:sp>
    </p:spTree>
    <p:extLst>
      <p:ext uri="{BB962C8B-B14F-4D97-AF65-F5344CB8AC3E}">
        <p14:creationId xmlns:p14="http://schemas.microsoft.com/office/powerpoint/2010/main" val="205438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C00000"/>
                </a:solidFill>
              </a:rPr>
              <a:t>Why use an Essential Question?</a:t>
            </a:r>
            <a:endParaRPr lang="en-US" sz="4400" b="1" dirty="0">
              <a:solidFill>
                <a:srgbClr val="C00000"/>
              </a:solidFill>
            </a:endParaRPr>
          </a:p>
        </p:txBody>
      </p:sp>
      <p:sp>
        <p:nvSpPr>
          <p:cNvPr id="3" name="Content Placeholder 2"/>
          <p:cNvSpPr>
            <a:spLocks noGrp="1"/>
          </p:cNvSpPr>
          <p:nvPr>
            <p:ph idx="1"/>
          </p:nvPr>
        </p:nvSpPr>
        <p:spPr>
          <a:xfrm>
            <a:off x="1430215" y="1524001"/>
            <a:ext cx="10245970" cy="5064368"/>
          </a:xfrm>
        </p:spPr>
        <p:txBody>
          <a:bodyPr/>
          <a:lstStyle/>
          <a:p>
            <a:pPr lvl="0"/>
            <a:r>
              <a:rPr lang="en-US" sz="2800" dirty="0" smtClean="0"/>
              <a:t>Signals </a:t>
            </a:r>
            <a:r>
              <a:rPr lang="en-US" sz="2800" dirty="0"/>
              <a:t>that inquiry is a key goal of education.</a:t>
            </a:r>
          </a:p>
          <a:p>
            <a:pPr lvl="0"/>
            <a:r>
              <a:rPr lang="en-US" sz="2800" dirty="0" smtClean="0"/>
              <a:t>Makes </a:t>
            </a:r>
            <a:r>
              <a:rPr lang="en-US" sz="2800" dirty="0"/>
              <a:t>it more likely that the unit will be intellectually engaging</a:t>
            </a:r>
          </a:p>
          <a:p>
            <a:pPr lvl="0"/>
            <a:r>
              <a:rPr lang="en-US" sz="2800" dirty="0" smtClean="0"/>
              <a:t>Helps </a:t>
            </a:r>
            <a:r>
              <a:rPr lang="en-US" sz="2800" dirty="0"/>
              <a:t>to clarify and prioritize standards</a:t>
            </a:r>
          </a:p>
          <a:p>
            <a:pPr lvl="0"/>
            <a:r>
              <a:rPr lang="en-US" sz="2800" dirty="0" smtClean="0"/>
              <a:t>Provides </a:t>
            </a:r>
            <a:r>
              <a:rPr lang="en-US" sz="2800" dirty="0"/>
              <a:t>transparency for students</a:t>
            </a:r>
          </a:p>
          <a:p>
            <a:pPr lvl="0"/>
            <a:r>
              <a:rPr lang="en-US" sz="2800" dirty="0" smtClean="0"/>
              <a:t>Encourages </a:t>
            </a:r>
            <a:r>
              <a:rPr lang="en-US" sz="2800" dirty="0"/>
              <a:t>a model of Metacognition for students</a:t>
            </a:r>
          </a:p>
          <a:p>
            <a:pPr lvl="0"/>
            <a:r>
              <a:rPr lang="en-US" sz="2800" dirty="0" smtClean="0"/>
              <a:t>Provides </a:t>
            </a:r>
            <a:r>
              <a:rPr lang="en-US" sz="2800" dirty="0"/>
              <a:t>opportunities for intra- and interdisciplinary connections</a:t>
            </a:r>
          </a:p>
          <a:p>
            <a:pPr lvl="0"/>
            <a:r>
              <a:rPr lang="en-US" sz="2800" dirty="0" smtClean="0"/>
              <a:t>Supports </a:t>
            </a:r>
            <a:r>
              <a:rPr lang="en-US" sz="2800" dirty="0"/>
              <a:t>meaningful differentiation</a:t>
            </a:r>
          </a:p>
          <a:p>
            <a:endParaRPr lang="en-US" dirty="0"/>
          </a:p>
        </p:txBody>
      </p:sp>
    </p:spTree>
    <p:extLst>
      <p:ext uri="{BB962C8B-B14F-4D97-AF65-F5344CB8AC3E}">
        <p14:creationId xmlns:p14="http://schemas.microsoft.com/office/powerpoint/2010/main" val="1971485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561382" y="366623"/>
            <a:ext cx="10455214" cy="1066800"/>
          </a:xfrm>
        </p:spPr>
        <p:txBody>
          <a:bodyPr>
            <a:normAutofit fontScale="90000"/>
          </a:bodyPr>
          <a:lstStyle/>
          <a:p>
            <a:pPr>
              <a:defRPr/>
            </a:pPr>
            <a:r>
              <a:rPr lang="en-US" sz="2000" b="1" dirty="0" smtClean="0"/>
              <a:t/>
            </a:r>
            <a:br>
              <a:rPr lang="en-US" sz="2000" b="1" dirty="0" smtClean="0"/>
            </a:br>
            <a:r>
              <a:rPr lang="en-US" sz="4000" b="1" dirty="0" smtClean="0"/>
              <a:t>Defining Characteristics of Essential Questions</a:t>
            </a:r>
            <a:r>
              <a:rPr lang="en-US" dirty="0" smtClean="0"/>
              <a:t/>
            </a:r>
            <a:br>
              <a:rPr lang="en-US" dirty="0" smtClean="0"/>
            </a:br>
            <a:endParaRPr lang="en-US" sz="1800" dirty="0">
              <a:solidFill>
                <a:schemeClr val="bg2">
                  <a:lumMod val="50000"/>
                </a:schemeClr>
              </a:solidFill>
            </a:endParaRPr>
          </a:p>
        </p:txBody>
      </p:sp>
      <p:sp>
        <p:nvSpPr>
          <p:cNvPr id="3" name="Content Placeholder 2"/>
          <p:cNvSpPr>
            <a:spLocks noGrp="1"/>
          </p:cNvSpPr>
          <p:nvPr>
            <p:ph idx="1"/>
          </p:nvPr>
        </p:nvSpPr>
        <p:spPr>
          <a:xfrm>
            <a:off x="2009954" y="1557068"/>
            <a:ext cx="9756475" cy="5398698"/>
          </a:xfrm>
        </p:spPr>
        <p:txBody>
          <a:bodyPr>
            <a:normAutofit lnSpcReduction="10000"/>
          </a:bodyPr>
          <a:lstStyle/>
          <a:p>
            <a:pPr marL="0" indent="0">
              <a:buClr>
                <a:srgbClr val="3681FC"/>
              </a:buClr>
              <a:buNone/>
              <a:defRPr/>
            </a:pPr>
            <a:endParaRPr lang="en-US" dirty="0" smtClean="0">
              <a:solidFill>
                <a:srgbClr val="7A240C"/>
              </a:solidFill>
            </a:endParaRPr>
          </a:p>
          <a:p>
            <a:pPr>
              <a:spcAft>
                <a:spcPts val="600"/>
              </a:spcAft>
              <a:buClr>
                <a:srgbClr val="3681FC"/>
              </a:buClr>
              <a:defRPr/>
            </a:pPr>
            <a:r>
              <a:rPr lang="en-US" sz="2800" dirty="0" smtClean="0">
                <a:solidFill>
                  <a:srgbClr val="7A240C"/>
                </a:solidFill>
                <a:latin typeface="+mj-lt"/>
              </a:rPr>
              <a:t>causes </a:t>
            </a:r>
            <a:r>
              <a:rPr lang="en-US" sz="2800" dirty="0">
                <a:solidFill>
                  <a:srgbClr val="7A240C"/>
                </a:solidFill>
                <a:latin typeface="+mj-lt"/>
              </a:rPr>
              <a:t>genuine and relevant inquiry into the </a:t>
            </a:r>
            <a:r>
              <a:rPr lang="en-US" sz="2800" dirty="0" smtClean="0">
                <a:solidFill>
                  <a:srgbClr val="7A240C"/>
                </a:solidFill>
                <a:latin typeface="+mj-lt"/>
              </a:rPr>
              <a:t>big ideas/themes and </a:t>
            </a:r>
            <a:r>
              <a:rPr lang="en-US" sz="2800" dirty="0">
                <a:solidFill>
                  <a:srgbClr val="7A240C"/>
                </a:solidFill>
                <a:latin typeface="+mj-lt"/>
              </a:rPr>
              <a:t>core content; </a:t>
            </a:r>
          </a:p>
          <a:p>
            <a:pPr>
              <a:spcAft>
                <a:spcPts val="600"/>
              </a:spcAft>
              <a:buClr>
                <a:srgbClr val="3681FC"/>
              </a:buClr>
              <a:defRPr/>
            </a:pPr>
            <a:r>
              <a:rPr lang="en-US" sz="2800" dirty="0">
                <a:solidFill>
                  <a:srgbClr val="7A240C"/>
                </a:solidFill>
                <a:latin typeface="+mj-lt"/>
              </a:rPr>
              <a:t>provokes deep thought, lively discussion, sustained </a:t>
            </a:r>
            <a:r>
              <a:rPr lang="en-US" sz="2800" dirty="0" smtClean="0">
                <a:solidFill>
                  <a:srgbClr val="7A240C"/>
                </a:solidFill>
                <a:latin typeface="+mj-lt"/>
              </a:rPr>
              <a:t>inquiry</a:t>
            </a:r>
            <a:r>
              <a:rPr lang="en-US" sz="2800" dirty="0">
                <a:solidFill>
                  <a:srgbClr val="7A240C"/>
                </a:solidFill>
                <a:latin typeface="+mj-lt"/>
              </a:rPr>
              <a:t>, </a:t>
            </a:r>
            <a:r>
              <a:rPr lang="en-US" sz="2800" dirty="0" smtClean="0">
                <a:solidFill>
                  <a:srgbClr val="7A240C"/>
                </a:solidFill>
                <a:latin typeface="+mj-lt"/>
              </a:rPr>
              <a:t>and new understanding;</a:t>
            </a:r>
            <a:endParaRPr lang="en-US" sz="2800" dirty="0">
              <a:solidFill>
                <a:srgbClr val="7A240C"/>
              </a:solidFill>
              <a:latin typeface="+mj-lt"/>
            </a:endParaRPr>
          </a:p>
          <a:p>
            <a:pPr>
              <a:spcAft>
                <a:spcPts val="600"/>
              </a:spcAft>
              <a:buClr>
                <a:srgbClr val="3681FC"/>
              </a:buClr>
              <a:defRPr/>
            </a:pPr>
            <a:r>
              <a:rPr lang="en-US" sz="2800" dirty="0">
                <a:solidFill>
                  <a:srgbClr val="7A240C"/>
                </a:solidFill>
                <a:latin typeface="+mj-lt"/>
              </a:rPr>
              <a:t>requires students </a:t>
            </a:r>
            <a:r>
              <a:rPr lang="en-US" sz="2800" dirty="0" smtClean="0">
                <a:solidFill>
                  <a:srgbClr val="7A240C"/>
                </a:solidFill>
                <a:latin typeface="+mj-lt"/>
              </a:rPr>
              <a:t>to </a:t>
            </a:r>
            <a:r>
              <a:rPr lang="en-US" sz="2800" dirty="0">
                <a:solidFill>
                  <a:srgbClr val="7A240C"/>
                </a:solidFill>
                <a:latin typeface="+mj-lt"/>
              </a:rPr>
              <a:t>weigh </a:t>
            </a:r>
            <a:r>
              <a:rPr lang="en-US" sz="2800" dirty="0" smtClean="0">
                <a:solidFill>
                  <a:srgbClr val="7A240C"/>
                </a:solidFill>
                <a:latin typeface="+mj-lt"/>
              </a:rPr>
              <a:t>evidence</a:t>
            </a:r>
            <a:r>
              <a:rPr lang="en-US" sz="2800" dirty="0">
                <a:solidFill>
                  <a:srgbClr val="7A240C"/>
                </a:solidFill>
                <a:latin typeface="+mj-lt"/>
              </a:rPr>
              <a:t>, support their ideas, and justify their answers; </a:t>
            </a:r>
          </a:p>
          <a:p>
            <a:pPr>
              <a:spcAft>
                <a:spcPts val="600"/>
              </a:spcAft>
              <a:buClr>
                <a:srgbClr val="3681FC"/>
              </a:buClr>
              <a:defRPr/>
            </a:pPr>
            <a:r>
              <a:rPr lang="en-US" sz="2800" dirty="0">
                <a:solidFill>
                  <a:srgbClr val="7A240C"/>
                </a:solidFill>
                <a:latin typeface="+mj-lt"/>
              </a:rPr>
              <a:t>sparks meaningful connections with prior learning and personal experiences; </a:t>
            </a:r>
            <a:endParaRPr lang="en-US" sz="2800" dirty="0" smtClean="0">
              <a:solidFill>
                <a:srgbClr val="7A240C"/>
              </a:solidFill>
              <a:latin typeface="+mj-lt"/>
            </a:endParaRPr>
          </a:p>
          <a:p>
            <a:pPr>
              <a:spcAft>
                <a:spcPts val="600"/>
              </a:spcAft>
              <a:buClr>
                <a:srgbClr val="3681FC"/>
              </a:buClr>
              <a:defRPr/>
            </a:pPr>
            <a:r>
              <a:rPr lang="en-US" sz="2800" dirty="0" smtClean="0">
                <a:solidFill>
                  <a:srgbClr val="7A240C"/>
                </a:solidFill>
                <a:latin typeface="+mj-lt"/>
              </a:rPr>
              <a:t>naturally </a:t>
            </a:r>
            <a:r>
              <a:rPr lang="en-US" sz="2800" dirty="0">
                <a:solidFill>
                  <a:srgbClr val="7A240C"/>
                </a:solidFill>
                <a:latin typeface="+mj-lt"/>
              </a:rPr>
              <a:t>recurs, </a:t>
            </a:r>
            <a:r>
              <a:rPr lang="en-US" sz="2800" dirty="0" smtClean="0">
                <a:solidFill>
                  <a:srgbClr val="7A240C"/>
                </a:solidFill>
                <a:latin typeface="+mj-lt"/>
              </a:rPr>
              <a:t>creating </a:t>
            </a:r>
            <a:r>
              <a:rPr lang="en-US" sz="2800" dirty="0">
                <a:solidFill>
                  <a:srgbClr val="7A240C"/>
                </a:solidFill>
                <a:latin typeface="+mj-lt"/>
              </a:rPr>
              <a:t>opportunities for transfer to other situations and subjects</a:t>
            </a:r>
            <a:r>
              <a:rPr lang="en-US" sz="2800" dirty="0" smtClean="0">
                <a:solidFill>
                  <a:srgbClr val="7A240C"/>
                </a:solidFill>
                <a:latin typeface="+mj-lt"/>
              </a:rPr>
              <a:t>.</a:t>
            </a:r>
          </a:p>
        </p:txBody>
      </p:sp>
    </p:spTree>
    <p:extLst>
      <p:ext uri="{BB962C8B-B14F-4D97-AF65-F5344CB8AC3E}">
        <p14:creationId xmlns:p14="http://schemas.microsoft.com/office/powerpoint/2010/main" val="133889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3306" y="767751"/>
            <a:ext cx="10518475" cy="664234"/>
          </a:xfrm>
        </p:spPr>
        <p:txBody>
          <a:bodyPr>
            <a:normAutofit/>
          </a:bodyPr>
          <a:lstStyle/>
          <a:p>
            <a:r>
              <a:rPr lang="en-US" sz="3000" b="1" dirty="0" smtClean="0"/>
              <a:t>So how does this look when we plan for our students?</a:t>
            </a:r>
            <a:endParaRPr lang="en-US" sz="3000" b="1" dirty="0"/>
          </a:p>
        </p:txBody>
      </p:sp>
      <p:sp>
        <p:nvSpPr>
          <p:cNvPr id="3" name="Content Placeholder 2"/>
          <p:cNvSpPr>
            <a:spLocks noGrp="1"/>
          </p:cNvSpPr>
          <p:nvPr>
            <p:ph idx="1"/>
          </p:nvPr>
        </p:nvSpPr>
        <p:spPr>
          <a:xfrm>
            <a:off x="1863307" y="1544129"/>
            <a:ext cx="9825486" cy="4977442"/>
          </a:xfrm>
        </p:spPr>
        <p:txBody>
          <a:bodyPr>
            <a:normAutofit/>
          </a:bodyPr>
          <a:lstStyle/>
          <a:p>
            <a:pPr lvl="0" fontAlgn="base"/>
            <a:r>
              <a:rPr lang="en-US" sz="2400" dirty="0" smtClean="0"/>
              <a:t>Look </a:t>
            </a:r>
            <a:r>
              <a:rPr lang="en-US" sz="2400" dirty="0"/>
              <a:t>at standard(s</a:t>
            </a:r>
            <a:r>
              <a:rPr lang="en-US" sz="2400" dirty="0" smtClean="0"/>
              <a:t>) you have identified in you instructional unit/theme/big idea</a:t>
            </a:r>
            <a:endParaRPr lang="en-US" sz="2400" dirty="0"/>
          </a:p>
          <a:p>
            <a:pPr lvl="0" fontAlgn="base"/>
            <a:r>
              <a:rPr lang="en-US" sz="2400" dirty="0"/>
              <a:t>Make a list of the skills, concepts, and knowledge kids need to learn.</a:t>
            </a:r>
          </a:p>
          <a:p>
            <a:pPr lvl="0" fontAlgn="base"/>
            <a:r>
              <a:rPr lang="en-US" sz="2400" dirty="0"/>
              <a:t>Next, design the final assessment/project where students will demonstrate understanding </a:t>
            </a:r>
            <a:r>
              <a:rPr lang="en-US" sz="2400" dirty="0" smtClean="0"/>
              <a:t>toward </a:t>
            </a:r>
            <a:r>
              <a:rPr lang="en-US" sz="2400" dirty="0"/>
              <a:t>mastery of these skills, concepts, knowledge.</a:t>
            </a:r>
          </a:p>
          <a:p>
            <a:pPr lvl="0" fontAlgn="base"/>
            <a:r>
              <a:rPr lang="en-US" sz="2400" dirty="0"/>
              <a:t>Then, create a set of lessons that lead up to that end.</a:t>
            </a:r>
          </a:p>
          <a:p>
            <a:pPr lvl="0" fontAlgn="base"/>
            <a:r>
              <a:rPr lang="en-US" sz="2400" dirty="0"/>
              <a:t>Once you've done this, reflect on the set of lessons, making sure all the skills, concepts, and knowledge for student success </a:t>
            </a:r>
            <a:r>
              <a:rPr lang="en-US" sz="2400" dirty="0" smtClean="0"/>
              <a:t>are there with the end in mind.</a:t>
            </a:r>
            <a:endParaRPr lang="en-US" sz="2400" dirty="0"/>
          </a:p>
          <a:p>
            <a:endParaRPr lang="en-US" dirty="0"/>
          </a:p>
        </p:txBody>
      </p:sp>
    </p:spTree>
    <p:extLst>
      <p:ext uri="{BB962C8B-B14F-4D97-AF65-F5344CB8AC3E}">
        <p14:creationId xmlns:p14="http://schemas.microsoft.com/office/powerpoint/2010/main" val="855192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t>Pacing Guides as a fluid document</a:t>
            </a:r>
            <a:endParaRPr lang="en-US" sz="4400" b="1" dirty="0"/>
          </a:p>
        </p:txBody>
      </p:sp>
      <p:sp>
        <p:nvSpPr>
          <p:cNvPr id="3" name="Content Placeholder 2"/>
          <p:cNvSpPr>
            <a:spLocks noGrp="1"/>
          </p:cNvSpPr>
          <p:nvPr>
            <p:ph idx="1"/>
          </p:nvPr>
        </p:nvSpPr>
        <p:spPr>
          <a:xfrm>
            <a:off x="2441448" y="1905001"/>
            <a:ext cx="9257945" cy="4658020"/>
          </a:xfrm>
        </p:spPr>
        <p:txBody>
          <a:bodyPr>
            <a:normAutofit/>
          </a:bodyPr>
          <a:lstStyle/>
          <a:p>
            <a:r>
              <a:rPr lang="en-US" sz="3600" dirty="0" smtClean="0"/>
              <a:t>Google Doc Pacing Guides</a:t>
            </a:r>
          </a:p>
          <a:p>
            <a:pPr marL="0" indent="0">
              <a:buNone/>
            </a:pPr>
            <a:endParaRPr lang="en-US" sz="3600" dirty="0" smtClean="0"/>
          </a:p>
          <a:p>
            <a:r>
              <a:rPr lang="en-US" sz="3600" dirty="0" smtClean="0"/>
              <a:t>Fluid Documents that grow and change to reflect student needs</a:t>
            </a:r>
          </a:p>
          <a:p>
            <a:pPr marL="0" indent="0">
              <a:buNone/>
            </a:pPr>
            <a:endParaRPr lang="en-US" sz="3600" dirty="0" smtClean="0"/>
          </a:p>
          <a:p>
            <a:r>
              <a:rPr lang="en-US" sz="3600" dirty="0" smtClean="0"/>
              <a:t>Standards are organized into units/big ideas.</a:t>
            </a:r>
            <a:endParaRPr lang="en-US" sz="3600" dirty="0"/>
          </a:p>
        </p:txBody>
      </p:sp>
    </p:spTree>
    <p:extLst>
      <p:ext uri="{BB962C8B-B14F-4D97-AF65-F5344CB8AC3E}">
        <p14:creationId xmlns:p14="http://schemas.microsoft.com/office/powerpoint/2010/main" val="1864990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2098</TotalTime>
  <Words>2251</Words>
  <Application>Microsoft Office PowerPoint</Application>
  <PresentationFormat>Widescreen</PresentationFormat>
  <Paragraphs>413</Paragraphs>
  <Slides>24</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ＭＳ Ｐゴシック</vt:lpstr>
      <vt:lpstr>Arial</vt:lpstr>
      <vt:lpstr>Arial Narrow</vt:lpstr>
      <vt:lpstr>Big Caslon</vt:lpstr>
      <vt:lpstr>Calibri</vt:lpstr>
      <vt:lpstr>Cambria</vt:lpstr>
      <vt:lpstr>Century Gothic</vt:lpstr>
      <vt:lpstr>Comic Sans MS</vt:lpstr>
      <vt:lpstr>Tahoma</vt:lpstr>
      <vt:lpstr>Wingdings</vt:lpstr>
      <vt:lpstr>Wingdings 3</vt:lpstr>
      <vt:lpstr>Wisp</vt:lpstr>
      <vt:lpstr>Preparing for the New Standards and Assessments</vt:lpstr>
      <vt:lpstr>Stages of Backward Design Process</vt:lpstr>
      <vt:lpstr> Stage 1:                Identify desired results</vt:lpstr>
      <vt:lpstr>Stage 2: Determine acceptable evidence</vt:lpstr>
      <vt:lpstr> Stage 3:  Planning Experiences &amp; Instruction </vt:lpstr>
      <vt:lpstr>Why use an Essential Question?</vt:lpstr>
      <vt:lpstr> Defining Characteristics of Essential Questions </vt:lpstr>
      <vt:lpstr>So how does this look when we plan for our students?</vt:lpstr>
      <vt:lpstr>Pacing Guides as a fluid document</vt:lpstr>
      <vt:lpstr>Expectations</vt:lpstr>
      <vt:lpstr>PowerPoint Presentation</vt:lpstr>
      <vt:lpstr>PowerPoint Presentation</vt:lpstr>
      <vt:lpstr>PowerPoint Presentation</vt:lpstr>
      <vt:lpstr>2nd grade ELA – links to Science and Social Studies </vt:lpstr>
      <vt:lpstr>PowerPoint Presentation</vt:lpstr>
      <vt:lpstr>Add EDMS Example</vt:lpstr>
      <vt:lpstr>PowerPoint Presentation</vt:lpstr>
      <vt:lpstr>EDMS Example</vt:lpstr>
      <vt:lpstr>7th Grade Language Arts Pacing Guide Week 3- R.L. 7.1 Cite several pieces of textual evidence that support an analysis of what the text says explicitly as well as inferences drawn from the text.    </vt:lpstr>
      <vt:lpstr>Week 3- R.L. 8.1 Cite the textual evidence that most strongly supports an analysis of what the text says explicitly as well as inferences drawn from the text. </vt:lpstr>
      <vt:lpstr>PowerPoint Presentation</vt:lpstr>
      <vt:lpstr>Selecting Themes for Your Unit</vt:lpstr>
      <vt:lpstr>Resources for Development</vt:lpstr>
      <vt:lpstr>Focus on the skills rather than the content!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Preiss</dc:creator>
  <cp:lastModifiedBy>Susan</cp:lastModifiedBy>
  <cp:revision>107</cp:revision>
  <cp:lastPrinted>2014-03-19T21:35:52Z</cp:lastPrinted>
  <dcterms:created xsi:type="dcterms:W3CDTF">2014-02-25T21:03:48Z</dcterms:created>
  <dcterms:modified xsi:type="dcterms:W3CDTF">2014-03-31T00:39:17Z</dcterms:modified>
</cp:coreProperties>
</file>